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Englebert"/>
      <p:regular r:id="rId20"/>
    </p:embeddedFont>
    <p:embeddedFont>
      <p:font typeface="Boogaloo"/>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BC9C889-21FD-41E6-AA95-46D1FB603375}">
  <a:tblStyle styleId="{FBC9C889-21FD-41E6-AA95-46D1FB6033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nglebert-regular.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Boogaloo-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4e1fe4b9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4e1fe4b9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4e1fe4b9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4e1fe4b9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4e1fe4b9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4e1fe4b9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4e1fe4b9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4e1fe4b9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4e1fe4b9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4e1fe4b9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4e1fe4b9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4e1fe4b9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4e1fe4b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4e1fe4b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4e1fe4b9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4e1fe4b9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4e1fe4b9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4e1fe4b9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4e1fe4b9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4e1fe4b9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4e1fe4b9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4e1fe4b9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4e1fe4b9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4e1fe4b9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v=D8pnmwOXhoY" TargetMode="External"/><Relationship Id="rId4" Type="http://schemas.openxmlformats.org/officeDocument/2006/relationships/image" Target="../media/image1.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ev.simoc.spa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ev.simoc.space/" TargetMode="External"/><Relationship Id="rId4" Type="http://schemas.openxmlformats.org/officeDocument/2006/relationships/image" Target="../media/image9.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flipgrid.com/21dafa4a" TargetMode="External"/><Relationship Id="rId4" Type="http://schemas.openxmlformats.org/officeDocument/2006/relationships/image" Target="../media/image10.gif"/><Relationship Id="rId5" Type="http://schemas.openxmlformats.org/officeDocument/2006/relationships/hyperlink" Target="https://flipgrid.com/21dafa4a" TargetMode="External"/><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paragonsdc.com/" TargetMode="External"/><Relationship Id="rId5" Type="http://schemas.openxmlformats.org/officeDocument/2006/relationships/hyperlink" Target="https://www.paragonsd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www.youtube.com/watch?v=gCb6NMNziYo" TargetMode="External"/><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marsed.asu.edu/marsepedia" TargetMode="External"/><Relationship Id="rId4" Type="http://schemas.openxmlformats.org/officeDocument/2006/relationships/hyperlink" Target="https://mars.nasa.gov/all-about-mars/facts/#?c=inspace&amp;s=distance" TargetMode="External"/><Relationship Id="rId10" Type="http://schemas.openxmlformats.org/officeDocument/2006/relationships/hyperlink" Target="https://www.spacestationexplorers.org/news-media/videos/" TargetMode="External"/><Relationship Id="rId9" Type="http://schemas.openxmlformats.org/officeDocument/2006/relationships/hyperlink" Target="https://www.ecowatch.com/the-worldslargest-earth-science-experiment-biosphere-2-1882107636.html" TargetMode="External"/><Relationship Id="rId5" Type="http://schemas.openxmlformats.org/officeDocument/2006/relationships/hyperlink" Target="https://www.nasa.gov/analogs/hera" TargetMode="External"/><Relationship Id="rId6" Type="http://schemas.openxmlformats.org/officeDocument/2006/relationships/hyperlink" Target="https://cals.arizona.edu/lunargreenhouse/" TargetMode="External"/><Relationship Id="rId7" Type="http://schemas.openxmlformats.org/officeDocument/2006/relationships/hyperlink" Target="https://tucson.com/biosphere-ii-s-grandexperiment/article_24dfae02-c6ac-11e5-b16a-2323b66e110b.html" TargetMode="External"/><Relationship Id="rId8" Type="http://schemas.openxmlformats.org/officeDocument/2006/relationships/hyperlink" Target="http://mentalfloss.com/article/81553/how-living-inside-biosphere-2-changed-these-scientists-liv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53" name="Shape 53"/>
        <p:cNvGrpSpPr/>
        <p:nvPr/>
      </p:nvGrpSpPr>
      <p:grpSpPr>
        <a:xfrm>
          <a:off x="0" y="0"/>
          <a:ext cx="0" cy="0"/>
          <a:chOff x="0" y="0"/>
          <a:chExt cx="0" cy="0"/>
        </a:xfrm>
      </p:grpSpPr>
      <p:pic>
        <p:nvPicPr>
          <p:cNvPr descr="From its blood-like hue to its potential to sustain life, Mars has intrigued humankind for thousands of years. Learn how the red planet formed from gas and dust and what its polar ice caps mean for life as we know it.&#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in &quot;Mars&quot;&#10;https://on.natgeo.com/2FKejos&#10;&#10;Mars 101 | National Geographic &#10;https://youtu.be/D8pnmwOXhoY&#10;&#10;National Geographic&#10;https://www.youtube.com/natgeo" id="54" name="Google Shape;54;p13" title="Mars 101 | National Geographic">
            <a:hlinkClick r:id="rId3"/>
          </p:cNvPr>
          <p:cNvPicPr preferRelativeResize="0"/>
          <p:nvPr/>
        </p:nvPicPr>
        <p:blipFill>
          <a:blip r:embed="rId4">
            <a:alphaModFix/>
          </a:blip>
          <a:stretch>
            <a:fillRect/>
          </a:stretch>
        </p:blipFill>
        <p:spPr>
          <a:xfrm>
            <a:off x="137100" y="667850"/>
            <a:ext cx="4725500" cy="3544125"/>
          </a:xfrm>
          <a:prstGeom prst="rect">
            <a:avLst/>
          </a:prstGeom>
          <a:noFill/>
          <a:ln>
            <a:noFill/>
          </a:ln>
        </p:spPr>
      </p:pic>
      <p:sp>
        <p:nvSpPr>
          <p:cNvPr id="55" name="Google Shape;55;p13"/>
          <p:cNvSpPr txBox="1"/>
          <p:nvPr/>
        </p:nvSpPr>
        <p:spPr>
          <a:xfrm>
            <a:off x="4862600" y="407975"/>
            <a:ext cx="4202100" cy="25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Englebert"/>
                <a:ea typeface="Englebert"/>
                <a:cs typeface="Englebert"/>
                <a:sym typeface="Englebert"/>
              </a:rPr>
              <a:t>What problems would we face if we wanted to inhabit Mars?</a:t>
            </a:r>
            <a:endParaRPr sz="3600">
              <a:solidFill>
                <a:srgbClr val="FFFFFF"/>
              </a:solidFill>
              <a:latin typeface="Englebert"/>
              <a:ea typeface="Englebert"/>
              <a:cs typeface="Englebert"/>
              <a:sym typeface="Englebert"/>
            </a:endParaRPr>
          </a:p>
        </p:txBody>
      </p:sp>
      <p:sp>
        <p:nvSpPr>
          <p:cNvPr id="56" name="Google Shape;56;p13"/>
          <p:cNvSpPr txBox="1"/>
          <p:nvPr/>
        </p:nvSpPr>
        <p:spPr>
          <a:xfrm>
            <a:off x="2037175" y="51650"/>
            <a:ext cx="1308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Englebert"/>
                <a:ea typeface="Englebert"/>
                <a:cs typeface="Englebert"/>
                <a:sym typeface="Englebert"/>
              </a:rPr>
              <a:t>WATCH</a:t>
            </a:r>
            <a:endParaRPr b="1" sz="3600">
              <a:solidFill>
                <a:srgbClr val="FFFFFF"/>
              </a:solidFill>
              <a:latin typeface="Englebert"/>
              <a:ea typeface="Englebert"/>
              <a:cs typeface="Englebert"/>
              <a:sym typeface="Englebert"/>
            </a:endParaRPr>
          </a:p>
        </p:txBody>
      </p:sp>
      <p:pic>
        <p:nvPicPr>
          <p:cNvPr id="57" name="Google Shape;57;p13"/>
          <p:cNvPicPr preferRelativeResize="0"/>
          <p:nvPr/>
        </p:nvPicPr>
        <p:blipFill>
          <a:blip r:embed="rId5">
            <a:alphaModFix/>
          </a:blip>
          <a:stretch>
            <a:fillRect/>
          </a:stretch>
        </p:blipFill>
        <p:spPr>
          <a:xfrm flipH="1">
            <a:off x="895250" y="101250"/>
            <a:ext cx="1232201" cy="616100"/>
          </a:xfrm>
          <a:prstGeom prst="rect">
            <a:avLst/>
          </a:prstGeom>
          <a:noFill/>
          <a:ln>
            <a:noFill/>
          </a:ln>
        </p:spPr>
      </p:pic>
      <p:sp>
        <p:nvSpPr>
          <p:cNvPr id="58" name="Google Shape;58;p13"/>
          <p:cNvSpPr txBox="1"/>
          <p:nvPr/>
        </p:nvSpPr>
        <p:spPr>
          <a:xfrm>
            <a:off x="5050550" y="2311900"/>
            <a:ext cx="3826200" cy="2374500"/>
          </a:xfrm>
          <a:prstGeom prst="rect">
            <a:avLst/>
          </a:prstGeom>
          <a:solidFill>
            <a:srgbClr val="E29A5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nglebert"/>
                <a:ea typeface="Englebert"/>
                <a:cs typeface="Englebert"/>
                <a:sym typeface="Englebert"/>
              </a:rPr>
              <a:t>Jot down your thoughts here:</a:t>
            </a:r>
            <a:endParaRPr>
              <a:latin typeface="Englebert"/>
              <a:ea typeface="Englebert"/>
              <a:cs typeface="Englebert"/>
              <a:sym typeface="Engleber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122" name="Shape 122"/>
        <p:cNvGrpSpPr/>
        <p:nvPr/>
      </p:nvGrpSpPr>
      <p:grpSpPr>
        <a:xfrm>
          <a:off x="0" y="0"/>
          <a:ext cx="0" cy="0"/>
          <a:chOff x="0" y="0"/>
          <a:chExt cx="0" cy="0"/>
        </a:xfrm>
      </p:grpSpPr>
      <p:sp>
        <p:nvSpPr>
          <p:cNvPr id="123" name="Google Shape;123;p22"/>
          <p:cNvSpPr txBox="1"/>
          <p:nvPr/>
        </p:nvSpPr>
        <p:spPr>
          <a:xfrm>
            <a:off x="130200" y="89450"/>
            <a:ext cx="8775300" cy="7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Englebert"/>
                <a:ea typeface="Englebert"/>
                <a:cs typeface="Englebert"/>
                <a:sym typeface="Englebert"/>
              </a:rPr>
              <a:t>Design A Prototype- Create a design for your Mars habitat. You will be testing it out in the SIMOC simulator. The data from your tests will help scientists design sustainable habitats!</a:t>
            </a:r>
            <a:endParaRPr b="1" sz="1800">
              <a:solidFill>
                <a:srgbClr val="FFFFFF"/>
              </a:solidFill>
              <a:latin typeface="Englebert"/>
              <a:ea typeface="Englebert"/>
              <a:cs typeface="Englebert"/>
              <a:sym typeface="Englebert"/>
            </a:endParaRPr>
          </a:p>
        </p:txBody>
      </p:sp>
      <p:sp>
        <p:nvSpPr>
          <p:cNvPr id="124" name="Google Shape;124;p22"/>
          <p:cNvSpPr txBox="1"/>
          <p:nvPr/>
        </p:nvSpPr>
        <p:spPr>
          <a:xfrm>
            <a:off x="-2187600" y="688775"/>
            <a:ext cx="2187600" cy="3282900"/>
          </a:xfrm>
          <a:prstGeom prst="rect">
            <a:avLst/>
          </a:prstGeom>
          <a:solidFill>
            <a:srgbClr val="E4D8C0"/>
          </a:solidFill>
          <a:ln cap="flat" cmpd="sng" w="38100">
            <a:solidFill>
              <a:srgbClr val="000000"/>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Boogaloo"/>
                <a:ea typeface="Boogaloo"/>
                <a:cs typeface="Boogaloo"/>
                <a:sym typeface="Boogaloo"/>
              </a:rPr>
              <a:t>From your research, consider these questions to help you describe your habitat: </a:t>
            </a:r>
            <a:endParaRPr sz="1800">
              <a:latin typeface="Boogaloo"/>
              <a:ea typeface="Boogaloo"/>
              <a:cs typeface="Boogaloo"/>
              <a:sym typeface="Boogaloo"/>
            </a:endParaRPr>
          </a:p>
          <a:p>
            <a:pPr indent="0" lvl="0" marL="0" rtl="0" algn="l">
              <a:spcBef>
                <a:spcPts val="0"/>
              </a:spcBef>
              <a:spcAft>
                <a:spcPts val="0"/>
              </a:spcAft>
              <a:buNone/>
            </a:pPr>
            <a:r>
              <a:t/>
            </a:r>
            <a:endParaRPr sz="1800">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 sz="1800">
                <a:latin typeface="Boogaloo"/>
                <a:ea typeface="Boogaloo"/>
                <a:cs typeface="Boogaloo"/>
                <a:sym typeface="Boogaloo"/>
              </a:rPr>
              <a:t>Which </a:t>
            </a:r>
            <a:r>
              <a:rPr lang="en" sz="1800">
                <a:latin typeface="Boogaloo"/>
                <a:ea typeface="Boogaloo"/>
                <a:cs typeface="Boogaloo"/>
                <a:sym typeface="Boogaloo"/>
              </a:rPr>
              <a:t>sub-systems seem to work most reliably? </a:t>
            </a:r>
            <a:endParaRPr sz="1800">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 sz="1800">
                <a:latin typeface="Boogaloo"/>
                <a:ea typeface="Boogaloo"/>
                <a:cs typeface="Boogaloo"/>
                <a:sym typeface="Boogaloo"/>
              </a:rPr>
              <a:t>How they can work together to create the habitat?</a:t>
            </a:r>
            <a:endParaRPr sz="1800">
              <a:latin typeface="Boogaloo"/>
              <a:ea typeface="Boogaloo"/>
              <a:cs typeface="Boogaloo"/>
              <a:sym typeface="Boogaloo"/>
            </a:endParaRPr>
          </a:p>
          <a:p>
            <a:pPr indent="0" lvl="0" marL="0" rtl="0" algn="l">
              <a:spcBef>
                <a:spcPts val="0"/>
              </a:spcBef>
              <a:spcAft>
                <a:spcPts val="0"/>
              </a:spcAft>
              <a:buNone/>
            </a:pPr>
            <a:r>
              <a:t/>
            </a:r>
            <a:endParaRPr sz="1800">
              <a:latin typeface="Boogaloo"/>
              <a:ea typeface="Boogaloo"/>
              <a:cs typeface="Boogaloo"/>
              <a:sym typeface="Boogaloo"/>
            </a:endParaRPr>
          </a:p>
          <a:p>
            <a:pPr indent="0" lvl="0" marL="0" rtl="0" algn="l">
              <a:spcBef>
                <a:spcPts val="0"/>
              </a:spcBef>
              <a:spcAft>
                <a:spcPts val="0"/>
              </a:spcAft>
              <a:buNone/>
            </a:pPr>
            <a:r>
              <a:t/>
            </a:r>
            <a:endParaRPr sz="1800">
              <a:latin typeface="Boogaloo"/>
              <a:ea typeface="Boogaloo"/>
              <a:cs typeface="Boogaloo"/>
              <a:sym typeface="Boogaloo"/>
            </a:endParaRPr>
          </a:p>
        </p:txBody>
      </p:sp>
      <p:sp>
        <p:nvSpPr>
          <p:cNvPr id="125" name="Google Shape;125;p22"/>
          <p:cNvSpPr txBox="1"/>
          <p:nvPr/>
        </p:nvSpPr>
        <p:spPr>
          <a:xfrm>
            <a:off x="183875" y="894525"/>
            <a:ext cx="2952000" cy="4186200"/>
          </a:xfrm>
          <a:prstGeom prst="rect">
            <a:avLst/>
          </a:prstGeom>
          <a:solidFill>
            <a:srgbClr val="E29A5F"/>
          </a:solidFill>
          <a:ln cap="flat" cmpd="sng" w="38100">
            <a:solidFill>
              <a:srgbClr val="74959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Englebert"/>
                <a:ea typeface="Englebert"/>
                <a:cs typeface="Englebert"/>
                <a:sym typeface="Englebert"/>
              </a:rPr>
              <a:t>Describe how you would design a habitat on Mars to sustain life for 4 humans. Provide a sketch with labels to help us visualize. Remember, you need a plan to provide drinkable water, breathable air, food, power, etc. All the while, you are keeping cost in mind.</a:t>
            </a:r>
            <a:endParaRPr b="1" sz="1800">
              <a:solidFill>
                <a:srgbClr val="FFFFFF"/>
              </a:solidFill>
              <a:latin typeface="Englebert"/>
              <a:ea typeface="Englebert"/>
              <a:cs typeface="Englebert"/>
              <a:sym typeface="Englebert"/>
            </a:endParaRPr>
          </a:p>
        </p:txBody>
      </p:sp>
      <p:sp>
        <p:nvSpPr>
          <p:cNvPr id="126" name="Google Shape;126;p22"/>
          <p:cNvSpPr txBox="1"/>
          <p:nvPr/>
        </p:nvSpPr>
        <p:spPr>
          <a:xfrm>
            <a:off x="3196425" y="831950"/>
            <a:ext cx="5653200" cy="4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Boogaloo"/>
                <a:ea typeface="Boogaloo"/>
                <a:cs typeface="Boogaloo"/>
                <a:sym typeface="Boogaloo"/>
              </a:rPr>
              <a:t>Sketch (or insert pic of 3D design you’ve created):</a:t>
            </a:r>
            <a:endParaRPr b="1" sz="2400">
              <a:solidFill>
                <a:srgbClr val="FFFFFF"/>
              </a:solidFill>
              <a:latin typeface="Boogaloo"/>
              <a:ea typeface="Boogaloo"/>
              <a:cs typeface="Boogaloo"/>
              <a:sym typeface="Boogalo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4D8C0"/>
        </a:solidFill>
      </p:bgPr>
    </p:bg>
    <p:spTree>
      <p:nvGrpSpPr>
        <p:cNvPr id="130" name="Shape 130"/>
        <p:cNvGrpSpPr/>
        <p:nvPr/>
      </p:nvGrpSpPr>
      <p:grpSpPr>
        <a:xfrm>
          <a:off x="0" y="0"/>
          <a:ext cx="0" cy="0"/>
          <a:chOff x="0" y="0"/>
          <a:chExt cx="0" cy="0"/>
        </a:xfrm>
      </p:grpSpPr>
      <p:sp>
        <p:nvSpPr>
          <p:cNvPr id="131" name="Google Shape;131;p23"/>
          <p:cNvSpPr txBox="1"/>
          <p:nvPr/>
        </p:nvSpPr>
        <p:spPr>
          <a:xfrm>
            <a:off x="85475" y="80500"/>
            <a:ext cx="8838000" cy="16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864728"/>
                </a:solidFill>
                <a:latin typeface="Englebert"/>
                <a:ea typeface="Englebert"/>
                <a:cs typeface="Englebert"/>
                <a:sym typeface="Englebert"/>
              </a:rPr>
              <a:t>Test Your Design - Go to </a:t>
            </a:r>
            <a:r>
              <a:rPr b="1" lang="en" sz="1800" u="sng">
                <a:solidFill>
                  <a:srgbClr val="864728"/>
                </a:solidFill>
                <a:latin typeface="Englebert"/>
                <a:ea typeface="Englebert"/>
                <a:cs typeface="Englebert"/>
                <a:sym typeface="Englebert"/>
                <a:hlinkClick r:id="rId3"/>
              </a:rPr>
              <a:t>https://dev.simoc.space/</a:t>
            </a:r>
            <a:r>
              <a:rPr b="1" lang="en" sz="1800">
                <a:solidFill>
                  <a:srgbClr val="864728"/>
                </a:solidFill>
                <a:latin typeface="Englebert"/>
                <a:ea typeface="Englebert"/>
                <a:cs typeface="Englebert"/>
                <a:sym typeface="Englebert"/>
              </a:rPr>
              <a:t> and follow the directions to run a simulation to test your design (instructions on how to login are on the next slide). You will get quantitative results of testing your habitat design. Record the results below. You can adjust factors as you go to help you be more successful. Remember: Your design/simulations provide scientists with useful information! You are a CITIZEN SCIENTIST! YOU MATTER!</a:t>
            </a:r>
            <a:endParaRPr b="1" sz="1800">
              <a:solidFill>
                <a:srgbClr val="864728"/>
              </a:solidFill>
              <a:latin typeface="Englebert"/>
              <a:ea typeface="Englebert"/>
              <a:cs typeface="Englebert"/>
              <a:sym typeface="Englebert"/>
            </a:endParaRPr>
          </a:p>
        </p:txBody>
      </p:sp>
      <p:graphicFrame>
        <p:nvGraphicFramePr>
          <p:cNvPr id="132" name="Google Shape;132;p23"/>
          <p:cNvGraphicFramePr/>
          <p:nvPr/>
        </p:nvGraphicFramePr>
        <p:xfrm>
          <a:off x="130100" y="1971750"/>
          <a:ext cx="3000000" cy="3000000"/>
        </p:xfrm>
        <a:graphic>
          <a:graphicData uri="http://schemas.openxmlformats.org/drawingml/2006/table">
            <a:tbl>
              <a:tblPr>
                <a:noFill/>
                <a:tableStyleId>{FBC9C889-21FD-41E6-AA95-46D1FB603375}</a:tableStyleId>
              </a:tblPr>
              <a:tblGrid>
                <a:gridCol w="1749750"/>
                <a:gridCol w="1749750"/>
                <a:gridCol w="1749750"/>
                <a:gridCol w="1749750"/>
                <a:gridCol w="1749750"/>
              </a:tblGrid>
              <a:tr h="916050">
                <a:tc>
                  <a:txBody>
                    <a:bodyPr/>
                    <a:lstStyle/>
                    <a:p>
                      <a:pPr indent="0" lvl="0" marL="0" rtl="0" algn="ctr">
                        <a:spcBef>
                          <a:spcPts val="0"/>
                        </a:spcBef>
                        <a:spcAft>
                          <a:spcPts val="0"/>
                        </a:spcAft>
                        <a:buNone/>
                      </a:pPr>
                      <a:r>
                        <a:rPr b="1" lang="en">
                          <a:solidFill>
                            <a:srgbClr val="E4D8C0"/>
                          </a:solidFill>
                          <a:latin typeface="Englebert"/>
                          <a:ea typeface="Englebert"/>
                          <a:cs typeface="Englebert"/>
                          <a:sym typeface="Englebert"/>
                        </a:rPr>
                        <a:t>SIMOC Simulation #</a:t>
                      </a:r>
                      <a:endParaRPr b="1">
                        <a:solidFill>
                          <a:srgbClr val="E4D8C0"/>
                        </a:solidFill>
                        <a:latin typeface="Englebert"/>
                        <a:ea typeface="Englebert"/>
                        <a:cs typeface="Englebert"/>
                        <a:sym typeface="Englebert"/>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ctr">
                        <a:spcBef>
                          <a:spcPts val="0"/>
                        </a:spcBef>
                        <a:spcAft>
                          <a:spcPts val="0"/>
                        </a:spcAft>
                        <a:buNone/>
                      </a:pPr>
                      <a:r>
                        <a:rPr b="1" lang="en">
                          <a:solidFill>
                            <a:srgbClr val="E4D8C0"/>
                          </a:solidFill>
                          <a:latin typeface="Englebert"/>
                          <a:ea typeface="Englebert"/>
                          <a:cs typeface="Englebert"/>
                          <a:sym typeface="Englebert"/>
                        </a:rPr>
                        <a:t>What were the starting conditions?</a:t>
                      </a:r>
                      <a:endParaRPr b="1">
                        <a:solidFill>
                          <a:srgbClr val="E4D8C0"/>
                        </a:solidFill>
                        <a:latin typeface="Englebert"/>
                        <a:ea typeface="Englebert"/>
                        <a:cs typeface="Englebert"/>
                        <a:sym typeface="Englebert"/>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ctr">
                        <a:spcBef>
                          <a:spcPts val="0"/>
                        </a:spcBef>
                        <a:spcAft>
                          <a:spcPts val="0"/>
                        </a:spcAft>
                        <a:buNone/>
                      </a:pPr>
                      <a:r>
                        <a:rPr b="1" lang="en">
                          <a:solidFill>
                            <a:srgbClr val="E4D8C0"/>
                          </a:solidFill>
                          <a:latin typeface="Englebert"/>
                          <a:ea typeface="Englebert"/>
                          <a:cs typeface="Englebert"/>
                          <a:sym typeface="Englebert"/>
                        </a:rPr>
                        <a:t>What worked well?</a:t>
                      </a:r>
                      <a:endParaRPr b="1">
                        <a:solidFill>
                          <a:srgbClr val="E4D8C0"/>
                        </a:solidFill>
                        <a:latin typeface="Englebert"/>
                        <a:ea typeface="Englebert"/>
                        <a:cs typeface="Englebert"/>
                        <a:sym typeface="Englebert"/>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ctr">
                        <a:spcBef>
                          <a:spcPts val="0"/>
                        </a:spcBef>
                        <a:spcAft>
                          <a:spcPts val="0"/>
                        </a:spcAft>
                        <a:buNone/>
                      </a:pPr>
                      <a:r>
                        <a:rPr b="1" lang="en">
                          <a:solidFill>
                            <a:srgbClr val="E4D8C0"/>
                          </a:solidFill>
                          <a:latin typeface="Englebert"/>
                          <a:ea typeface="Englebert"/>
                          <a:cs typeface="Englebert"/>
                          <a:sym typeface="Englebert"/>
                        </a:rPr>
                        <a:t>What did not work?</a:t>
                      </a:r>
                      <a:endParaRPr b="1">
                        <a:solidFill>
                          <a:srgbClr val="E4D8C0"/>
                        </a:solidFill>
                        <a:latin typeface="Englebert"/>
                        <a:ea typeface="Englebert"/>
                        <a:cs typeface="Englebert"/>
                        <a:sym typeface="Englebert"/>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ctr">
                        <a:spcBef>
                          <a:spcPts val="0"/>
                        </a:spcBef>
                        <a:spcAft>
                          <a:spcPts val="0"/>
                        </a:spcAft>
                        <a:buNone/>
                      </a:pPr>
                      <a:r>
                        <a:rPr b="1" lang="en">
                          <a:solidFill>
                            <a:srgbClr val="E4D8C0"/>
                          </a:solidFill>
                          <a:latin typeface="Englebert"/>
                          <a:ea typeface="Englebert"/>
                          <a:cs typeface="Englebert"/>
                          <a:sym typeface="Englebert"/>
                        </a:rPr>
                        <a:t>What would you change?</a:t>
                      </a:r>
                      <a:endParaRPr b="1">
                        <a:solidFill>
                          <a:srgbClr val="E4D8C0"/>
                        </a:solidFill>
                        <a:latin typeface="Englebert"/>
                        <a:ea typeface="Englebert"/>
                        <a:cs typeface="Englebert"/>
                        <a:sym typeface="Englebert"/>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r>
              <a:tr h="579800">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r>
              <a:tr h="602950">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r>
              <a:tr h="579800">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c>
                  <a:txBody>
                    <a:bodyPr/>
                    <a:lstStyle/>
                    <a:p>
                      <a:pPr indent="0" lvl="0" marL="0" rtl="0" algn="l">
                        <a:spcBef>
                          <a:spcPts val="0"/>
                        </a:spcBef>
                        <a:spcAft>
                          <a:spcPts val="0"/>
                        </a:spcAft>
                        <a:buNone/>
                      </a:pPr>
                      <a:r>
                        <a:t/>
                      </a:r>
                      <a:endParaRPr>
                        <a:solidFill>
                          <a:srgbClr val="864728"/>
                        </a:solidFill>
                      </a:endParaRPr>
                    </a:p>
                  </a:txBody>
                  <a:tcPr marT="91425" marB="91425" marR="91425" marL="91425">
                    <a:lnL cap="flat" cmpd="sng" w="38100">
                      <a:solidFill>
                        <a:srgbClr val="E4D8C0"/>
                      </a:solidFill>
                      <a:prstDash val="solid"/>
                      <a:round/>
                      <a:headEnd len="sm" w="sm" type="none"/>
                      <a:tailEnd len="sm" w="sm" type="none"/>
                    </a:lnL>
                    <a:lnR cap="flat" cmpd="sng" w="38100">
                      <a:solidFill>
                        <a:srgbClr val="E4D8C0"/>
                      </a:solidFill>
                      <a:prstDash val="solid"/>
                      <a:round/>
                      <a:headEnd len="sm" w="sm" type="none"/>
                      <a:tailEnd len="sm" w="sm" type="none"/>
                    </a:lnR>
                    <a:lnT cap="flat" cmpd="sng" w="38100">
                      <a:solidFill>
                        <a:srgbClr val="E4D8C0"/>
                      </a:solidFill>
                      <a:prstDash val="solid"/>
                      <a:round/>
                      <a:headEnd len="sm" w="sm" type="none"/>
                      <a:tailEnd len="sm" w="sm" type="none"/>
                    </a:lnT>
                    <a:lnB cap="flat" cmpd="sng" w="38100">
                      <a:solidFill>
                        <a:srgbClr val="E4D8C0"/>
                      </a:solidFill>
                      <a:prstDash val="solid"/>
                      <a:round/>
                      <a:headEnd len="sm" w="sm" type="none"/>
                      <a:tailEnd len="sm" w="sm" type="none"/>
                    </a:lnB>
                    <a:solidFill>
                      <a:srgbClr val="864728"/>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136" name="Shape 136"/>
        <p:cNvGrpSpPr/>
        <p:nvPr/>
      </p:nvGrpSpPr>
      <p:grpSpPr>
        <a:xfrm>
          <a:off x="0" y="0"/>
          <a:ext cx="0" cy="0"/>
          <a:chOff x="0" y="0"/>
          <a:chExt cx="0" cy="0"/>
        </a:xfrm>
      </p:grpSpPr>
      <p:sp>
        <p:nvSpPr>
          <p:cNvPr id="137" name="Google Shape;137;p24"/>
          <p:cNvSpPr txBox="1"/>
          <p:nvPr/>
        </p:nvSpPr>
        <p:spPr>
          <a:xfrm>
            <a:off x="174200" y="241475"/>
            <a:ext cx="7746600" cy="48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Englebert"/>
                <a:ea typeface="Englebert"/>
                <a:cs typeface="Englebert"/>
                <a:sym typeface="Englebert"/>
              </a:rPr>
              <a:t>How to Access the Simulator:</a:t>
            </a:r>
            <a:endParaRPr b="1"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Go to </a:t>
            </a:r>
            <a:r>
              <a:rPr lang="en" sz="1800" u="sng">
                <a:solidFill>
                  <a:srgbClr val="FFFFFF"/>
                </a:solidFill>
                <a:latin typeface="Englebert"/>
                <a:ea typeface="Englebert"/>
                <a:cs typeface="Englebert"/>
                <a:sym typeface="Englebert"/>
                <a:hlinkClick r:id="rId3"/>
              </a:rPr>
              <a:t>https://dev.simoc.space/</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You will likely hit a security error screen. This is OK. You will need to click “Advanced”, and then “Proceed to dem/simoc/space (unsafe)”. It is safe, don’t worry. </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Username: jimmykimmel    Password: tomatoe</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Once you are in, click Proceed.</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Click “Sign Up” and create a username and password for yourself. Write it down just in case you forget it!</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Click “New Configuration”. The other option requires you to have completed the simulation already and have downloaded data. You are welcome to do that, but you aren’t required to.</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For this particular assignment, under “Presets” choose  4 humans for 10 days. Everything else can be based on your design. You can change it as needed each time you test your revised design! </a:t>
            </a:r>
            <a:endParaRPr sz="1800">
              <a:solidFill>
                <a:srgbClr val="FFFFFF"/>
              </a:solidFill>
              <a:latin typeface="Englebert"/>
              <a:ea typeface="Englebert"/>
              <a:cs typeface="Englebert"/>
              <a:sym typeface="Englebert"/>
            </a:endParaRPr>
          </a:p>
          <a:p>
            <a:pPr indent="-342900" lvl="0" marL="457200" rtl="0" algn="l">
              <a:spcBef>
                <a:spcPts val="0"/>
              </a:spcBef>
              <a:spcAft>
                <a:spcPts val="0"/>
              </a:spcAft>
              <a:buClr>
                <a:srgbClr val="FFFFFF"/>
              </a:buClr>
              <a:buSzPts val="1800"/>
              <a:buFont typeface="Englebert"/>
              <a:buAutoNum type="arabicPeriod"/>
            </a:pPr>
            <a:r>
              <a:rPr lang="en" sz="1800">
                <a:solidFill>
                  <a:srgbClr val="FFFFFF"/>
                </a:solidFill>
                <a:latin typeface="Englebert"/>
                <a:ea typeface="Englebert"/>
                <a:cs typeface="Englebert"/>
                <a:sym typeface="Englebert"/>
              </a:rPr>
              <a:t>Play around with the simulator! Have fun with it!  </a:t>
            </a:r>
            <a:endParaRPr sz="1800">
              <a:solidFill>
                <a:srgbClr val="FFFFFF"/>
              </a:solidFill>
              <a:latin typeface="Englebert"/>
              <a:ea typeface="Englebert"/>
              <a:cs typeface="Englebert"/>
              <a:sym typeface="Englebert"/>
            </a:endParaRPr>
          </a:p>
        </p:txBody>
      </p:sp>
      <p:pic>
        <p:nvPicPr>
          <p:cNvPr id="138" name="Google Shape;138;p24"/>
          <p:cNvPicPr preferRelativeResize="0"/>
          <p:nvPr/>
        </p:nvPicPr>
        <p:blipFill>
          <a:blip r:embed="rId4">
            <a:alphaModFix/>
          </a:blip>
          <a:stretch>
            <a:fillRect/>
          </a:stretch>
        </p:blipFill>
        <p:spPr>
          <a:xfrm>
            <a:off x="8254868" y="44325"/>
            <a:ext cx="2891862" cy="1945001"/>
          </a:xfrm>
          <a:prstGeom prst="rect">
            <a:avLst/>
          </a:prstGeom>
          <a:noFill/>
          <a:ln>
            <a:noFill/>
          </a:ln>
        </p:spPr>
      </p:pic>
      <p:pic>
        <p:nvPicPr>
          <p:cNvPr id="139" name="Google Shape;139;p24"/>
          <p:cNvPicPr preferRelativeResize="0"/>
          <p:nvPr/>
        </p:nvPicPr>
        <p:blipFill>
          <a:blip r:embed="rId5">
            <a:alphaModFix/>
          </a:blip>
          <a:stretch>
            <a:fillRect/>
          </a:stretch>
        </p:blipFill>
        <p:spPr>
          <a:xfrm>
            <a:off x="7981869" y="1953200"/>
            <a:ext cx="3254554" cy="287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29A5F"/>
        </a:solidFill>
      </p:bgPr>
    </p:bg>
    <p:spTree>
      <p:nvGrpSpPr>
        <p:cNvPr id="143" name="Shape 143"/>
        <p:cNvGrpSpPr/>
        <p:nvPr/>
      </p:nvGrpSpPr>
      <p:grpSpPr>
        <a:xfrm>
          <a:off x="0" y="0"/>
          <a:ext cx="0" cy="0"/>
          <a:chOff x="0" y="0"/>
          <a:chExt cx="0" cy="0"/>
        </a:xfrm>
      </p:grpSpPr>
      <p:sp>
        <p:nvSpPr>
          <p:cNvPr id="144" name="Google Shape;144;p25"/>
          <p:cNvSpPr txBox="1"/>
          <p:nvPr/>
        </p:nvSpPr>
        <p:spPr>
          <a:xfrm>
            <a:off x="1295325" y="0"/>
            <a:ext cx="7848600" cy="1331400"/>
          </a:xfrm>
          <a:prstGeom prst="rect">
            <a:avLst/>
          </a:prstGeom>
          <a:solidFill>
            <a:srgbClr val="74959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Englebert"/>
                <a:ea typeface="Englebert"/>
                <a:cs typeface="Englebert"/>
                <a:sym typeface="Englebert"/>
              </a:rPr>
              <a:t>Reflect-Type your answers below and then go to </a:t>
            </a:r>
            <a:r>
              <a:rPr b="1" lang="en" sz="2400" u="sng">
                <a:solidFill>
                  <a:srgbClr val="FFFFFF"/>
                </a:solidFill>
                <a:latin typeface="Englebert"/>
                <a:ea typeface="Englebert"/>
                <a:cs typeface="Englebert"/>
                <a:sym typeface="Englebert"/>
                <a:hlinkClick r:id="rId3"/>
              </a:rPr>
              <a:t>Flipgrid</a:t>
            </a:r>
            <a:r>
              <a:rPr b="1" lang="en" sz="2400">
                <a:solidFill>
                  <a:srgbClr val="FFFFFF"/>
                </a:solidFill>
                <a:latin typeface="Englebert"/>
                <a:ea typeface="Englebert"/>
                <a:cs typeface="Englebert"/>
                <a:sym typeface="Englebert"/>
              </a:rPr>
              <a:t> and record a summary of your responses/reflection on this experience.</a:t>
            </a:r>
            <a:endParaRPr b="1" sz="24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a:p>
        </p:txBody>
      </p:sp>
      <p:pic>
        <p:nvPicPr>
          <p:cNvPr id="145" name="Google Shape;145;p25"/>
          <p:cNvPicPr preferRelativeResize="0"/>
          <p:nvPr/>
        </p:nvPicPr>
        <p:blipFill>
          <a:blip r:embed="rId4">
            <a:alphaModFix/>
          </a:blip>
          <a:stretch>
            <a:fillRect/>
          </a:stretch>
        </p:blipFill>
        <p:spPr>
          <a:xfrm>
            <a:off x="0" y="0"/>
            <a:ext cx="1331500" cy="1331500"/>
          </a:xfrm>
          <a:prstGeom prst="rect">
            <a:avLst/>
          </a:prstGeom>
          <a:noFill/>
          <a:ln>
            <a:noFill/>
          </a:ln>
        </p:spPr>
      </p:pic>
      <p:sp>
        <p:nvSpPr>
          <p:cNvPr id="146" name="Google Shape;146;p25"/>
          <p:cNvSpPr txBox="1"/>
          <p:nvPr/>
        </p:nvSpPr>
        <p:spPr>
          <a:xfrm>
            <a:off x="346950" y="1621900"/>
            <a:ext cx="7615200" cy="33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864728"/>
                </a:solidFill>
                <a:latin typeface="Englebert"/>
                <a:ea typeface="Englebert"/>
                <a:cs typeface="Englebert"/>
                <a:sym typeface="Englebert"/>
              </a:rPr>
              <a:t>What did you learn based on your design and your test simulations?</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rPr b="1" lang="en" sz="1800">
                <a:solidFill>
                  <a:srgbClr val="864728"/>
                </a:solidFill>
                <a:latin typeface="Englebert"/>
                <a:ea typeface="Englebert"/>
                <a:cs typeface="Englebert"/>
                <a:sym typeface="Englebert"/>
              </a:rPr>
              <a:t>How does this type of activity help society?</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rPr b="1" lang="en" sz="1800">
                <a:solidFill>
                  <a:srgbClr val="864728"/>
                </a:solidFill>
                <a:latin typeface="Englebert"/>
                <a:ea typeface="Englebert"/>
                <a:cs typeface="Englebert"/>
                <a:sym typeface="Englebert"/>
              </a:rPr>
              <a:t>What ideas or questions did this activity help you generate?</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rPr b="1" lang="en" sz="1800">
                <a:solidFill>
                  <a:srgbClr val="864728"/>
                </a:solidFill>
                <a:latin typeface="Englebert"/>
                <a:ea typeface="Englebert"/>
                <a:cs typeface="Englebert"/>
                <a:sym typeface="Englebert"/>
              </a:rPr>
              <a:t>Based on what you learned, what are some adaptations that would help organisms (plants and animals) survive on Mars?</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t/>
            </a:r>
            <a:endParaRPr b="1" sz="1800">
              <a:solidFill>
                <a:srgbClr val="864728"/>
              </a:solidFill>
              <a:latin typeface="Englebert"/>
              <a:ea typeface="Englebert"/>
              <a:cs typeface="Englebert"/>
              <a:sym typeface="Englebert"/>
            </a:endParaRPr>
          </a:p>
          <a:p>
            <a:pPr indent="0" lvl="0" marL="0" rtl="0" algn="l">
              <a:spcBef>
                <a:spcPts val="0"/>
              </a:spcBef>
              <a:spcAft>
                <a:spcPts val="0"/>
              </a:spcAft>
              <a:buClr>
                <a:schemeClr val="dk1"/>
              </a:buClr>
              <a:buSzPts val="1100"/>
              <a:buFont typeface="Arial"/>
              <a:buNone/>
            </a:pPr>
            <a:r>
              <a:rPr b="1" lang="en" sz="1800">
                <a:solidFill>
                  <a:srgbClr val="864728"/>
                </a:solidFill>
                <a:latin typeface="Englebert"/>
                <a:ea typeface="Englebert"/>
                <a:cs typeface="Englebert"/>
                <a:sym typeface="Englebert"/>
              </a:rPr>
              <a:t>Did you enjoy this activity? Why or why not?</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t/>
            </a:r>
            <a:endParaRPr/>
          </a:p>
        </p:txBody>
      </p:sp>
      <p:pic>
        <p:nvPicPr>
          <p:cNvPr id="147" name="Google Shape;147;p25">
            <a:hlinkClick r:id="rId5"/>
          </p:cNvPr>
          <p:cNvPicPr preferRelativeResize="0"/>
          <p:nvPr/>
        </p:nvPicPr>
        <p:blipFill>
          <a:blip r:embed="rId6">
            <a:alphaModFix/>
          </a:blip>
          <a:stretch>
            <a:fillRect/>
          </a:stretch>
        </p:blipFill>
        <p:spPr>
          <a:xfrm>
            <a:off x="7469325" y="4165576"/>
            <a:ext cx="1560575" cy="867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4D8C0"/>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4001" cy="1439085"/>
          </a:xfrm>
          <a:prstGeom prst="rect">
            <a:avLst/>
          </a:prstGeom>
          <a:noFill/>
          <a:ln>
            <a:noFill/>
          </a:ln>
        </p:spPr>
      </p:pic>
      <p:sp>
        <p:nvSpPr>
          <p:cNvPr id="64" name="Google Shape;64;p14"/>
          <p:cNvSpPr txBox="1"/>
          <p:nvPr/>
        </p:nvSpPr>
        <p:spPr>
          <a:xfrm>
            <a:off x="344875" y="1941125"/>
            <a:ext cx="8542800" cy="24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864728"/>
                </a:solidFill>
                <a:latin typeface="Englebert"/>
                <a:ea typeface="Englebert"/>
                <a:cs typeface="Englebert"/>
                <a:sym typeface="Englebert"/>
              </a:rPr>
              <a:t>“We will in the coming decades establish ourselves in orbit around the Moon, on the surface of Mars, and in a more distant future on moons of Jupiter and Saturn. To get there we must learn how to sustain human life in hostile environments, with limited resupply. What balance of mechanical and biological systems will be required to sustain human life in a growing, off-world habitat?”</a:t>
            </a:r>
            <a:endParaRPr b="1" sz="2400">
              <a:solidFill>
                <a:srgbClr val="864728"/>
              </a:solidFill>
              <a:latin typeface="Englebert"/>
              <a:ea typeface="Englebert"/>
              <a:cs typeface="Englebert"/>
              <a:sym typeface="Engleber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4754200" y="273725"/>
            <a:ext cx="4221925" cy="4221925"/>
          </a:xfrm>
          <a:prstGeom prst="rect">
            <a:avLst/>
          </a:prstGeom>
          <a:noFill/>
          <a:ln>
            <a:noFill/>
          </a:ln>
        </p:spPr>
      </p:pic>
      <p:sp>
        <p:nvSpPr>
          <p:cNvPr id="70" name="Google Shape;70;p15"/>
          <p:cNvSpPr txBox="1"/>
          <p:nvPr/>
        </p:nvSpPr>
        <p:spPr>
          <a:xfrm>
            <a:off x="121450" y="273725"/>
            <a:ext cx="4549200" cy="36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Englebert"/>
                <a:ea typeface="Englebert"/>
                <a:cs typeface="Englebert"/>
                <a:sym typeface="Englebert"/>
              </a:rPr>
              <a:t>EQ: How can I use the SIMOC model to develop a habitat to support life off-world?</a:t>
            </a:r>
            <a:endParaRPr b="1" sz="30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b="1" lang="en">
                <a:solidFill>
                  <a:srgbClr val="FFFFFF"/>
                </a:solidFill>
              </a:rPr>
              <a:t>The SIMOC model uses authentic data gathered from decades of NASA and other science research on life support systems to develop a habitat to support at least 4 researchers on Mars or other off-world environments. This is your chance to be a citizen scientist! The results from your simulations will become a part of the data used to help research and solve this problem!</a:t>
            </a:r>
            <a:endParaRPr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4D8C0"/>
        </a:solidFill>
      </p:bgPr>
    </p:bg>
    <p:spTree>
      <p:nvGrpSpPr>
        <p:cNvPr id="74" name="Shape 74"/>
        <p:cNvGrpSpPr/>
        <p:nvPr/>
      </p:nvGrpSpPr>
      <p:grpSpPr>
        <a:xfrm>
          <a:off x="0" y="0"/>
          <a:ext cx="0" cy="0"/>
          <a:chOff x="0" y="0"/>
          <a:chExt cx="0" cy="0"/>
        </a:xfrm>
      </p:grpSpPr>
      <p:sp>
        <p:nvSpPr>
          <p:cNvPr id="75" name="Google Shape;75;p16"/>
          <p:cNvSpPr txBox="1"/>
          <p:nvPr/>
        </p:nvSpPr>
        <p:spPr>
          <a:xfrm>
            <a:off x="134350" y="1575750"/>
            <a:ext cx="8859900" cy="3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6"/>
          <p:cNvPicPr preferRelativeResize="0"/>
          <p:nvPr/>
        </p:nvPicPr>
        <p:blipFill rotWithShape="1">
          <a:blip r:embed="rId3">
            <a:alphaModFix/>
          </a:blip>
          <a:srcRect b="0" l="0" r="0" t="53312"/>
          <a:stretch/>
        </p:blipFill>
        <p:spPr>
          <a:xfrm>
            <a:off x="-7700" y="4168473"/>
            <a:ext cx="9144001" cy="975025"/>
          </a:xfrm>
          <a:prstGeom prst="rect">
            <a:avLst/>
          </a:prstGeom>
          <a:noFill/>
          <a:ln>
            <a:noFill/>
          </a:ln>
        </p:spPr>
      </p:pic>
      <p:sp>
        <p:nvSpPr>
          <p:cNvPr id="77" name="Google Shape;77;p16"/>
          <p:cNvSpPr txBox="1"/>
          <p:nvPr/>
        </p:nvSpPr>
        <p:spPr>
          <a:xfrm>
            <a:off x="-3800" y="0"/>
            <a:ext cx="9136200" cy="41685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b="1" lang="en" sz="1800">
                <a:solidFill>
                  <a:srgbClr val="864728"/>
                </a:solidFill>
                <a:latin typeface="Englebert"/>
                <a:ea typeface="Englebert"/>
                <a:cs typeface="Englebert"/>
                <a:sym typeface="Englebert"/>
              </a:rPr>
              <a:t>You will </a:t>
            </a:r>
            <a:r>
              <a:rPr b="1" lang="en" sz="1800">
                <a:solidFill>
                  <a:srgbClr val="864728"/>
                </a:solidFill>
                <a:latin typeface="Englebert"/>
                <a:ea typeface="Englebert"/>
                <a:cs typeface="Englebert"/>
                <a:sym typeface="Englebert"/>
              </a:rPr>
              <a:t>design a Mars habitat complete with astronauts, crew quarters, greenhouse, plants, solar panels and batteries. You will set their model in motion, simulating weeks, months, even a year living on Mars in total isolation to learn if the balance of food, power, machines and plants enables a successful, sustainable mission.</a:t>
            </a:r>
            <a:endParaRPr b="1" sz="1800">
              <a:solidFill>
                <a:srgbClr val="864728"/>
              </a:solidFill>
              <a:latin typeface="Englebert"/>
              <a:ea typeface="Englebert"/>
              <a:cs typeface="Englebert"/>
              <a:sym typeface="Englebert"/>
            </a:endParaRPr>
          </a:p>
          <a:p>
            <a:pPr indent="0" lvl="0" marL="0" rtl="0" algn="l">
              <a:lnSpc>
                <a:spcPct val="138000"/>
              </a:lnSpc>
              <a:spcBef>
                <a:spcPts val="0"/>
              </a:spcBef>
              <a:spcAft>
                <a:spcPts val="0"/>
              </a:spcAft>
              <a:buNone/>
            </a:pPr>
            <a:br>
              <a:rPr b="1" lang="en" sz="1800">
                <a:solidFill>
                  <a:srgbClr val="864728"/>
                </a:solidFill>
                <a:latin typeface="Englebert"/>
                <a:ea typeface="Englebert"/>
                <a:cs typeface="Englebert"/>
                <a:sym typeface="Englebert"/>
              </a:rPr>
            </a:br>
            <a:r>
              <a:rPr b="1" lang="en" sz="1800">
                <a:solidFill>
                  <a:srgbClr val="864728"/>
                </a:solidFill>
                <a:latin typeface="Englebert"/>
                <a:ea typeface="Englebert"/>
                <a:cs typeface="Englebert"/>
                <a:sym typeface="Englebert"/>
              </a:rPr>
              <a:t>SIMOC is a scalable, interactive model of an off-world community built upon life support and closed ecosystem research at NASA,</a:t>
            </a:r>
            <a:r>
              <a:rPr b="1" lang="en" sz="1800">
                <a:solidFill>
                  <a:srgbClr val="864728"/>
                </a:solidFill>
                <a:uFill>
                  <a:noFill/>
                </a:uFill>
                <a:latin typeface="Englebert"/>
                <a:ea typeface="Englebert"/>
                <a:cs typeface="Englebert"/>
                <a:sym typeface="Englebert"/>
                <a:hlinkClick r:id="rId4"/>
              </a:rPr>
              <a:t> </a:t>
            </a:r>
            <a:r>
              <a:rPr b="1" lang="en" sz="1800" u="sng">
                <a:solidFill>
                  <a:srgbClr val="864728"/>
                </a:solidFill>
                <a:latin typeface="Englebert"/>
                <a:ea typeface="Englebert"/>
                <a:cs typeface="Englebert"/>
                <a:sym typeface="Englebert"/>
                <a:hlinkClick r:id="rId5"/>
              </a:rPr>
              <a:t>Paragon</a:t>
            </a:r>
            <a:r>
              <a:rPr b="1" lang="en" sz="1800">
                <a:solidFill>
                  <a:srgbClr val="864728"/>
                </a:solidFill>
                <a:latin typeface="Englebert"/>
                <a:ea typeface="Englebert"/>
                <a:cs typeface="Englebert"/>
                <a:sym typeface="Englebert"/>
              </a:rPr>
              <a:t>, and universities world-wide. The goal is to design the minimum complexity required to sustain human life on another world with a combination of mechanical life support (as on the International Space Station) and bioregeneration (living plants). You will gain an appreciation for the challenges of living on another planet, and a deeper understanding of the impact of our choices here on Earth.</a:t>
            </a:r>
            <a:endParaRPr b="1" sz="1800">
              <a:solidFill>
                <a:srgbClr val="864728"/>
              </a:solidFill>
              <a:latin typeface="Englebert"/>
              <a:ea typeface="Englebert"/>
              <a:cs typeface="Englebert"/>
              <a:sym typeface="Engleber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4D8C0"/>
        </a:solid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1" cy="1439085"/>
          </a:xfrm>
          <a:prstGeom prst="rect">
            <a:avLst/>
          </a:prstGeom>
          <a:noFill/>
          <a:ln>
            <a:noFill/>
          </a:ln>
        </p:spPr>
      </p:pic>
      <p:sp>
        <p:nvSpPr>
          <p:cNvPr id="83" name="Google Shape;83;p17"/>
          <p:cNvSpPr txBox="1"/>
          <p:nvPr/>
        </p:nvSpPr>
        <p:spPr>
          <a:xfrm>
            <a:off x="134350" y="1575750"/>
            <a:ext cx="8859900" cy="3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7"/>
          <p:cNvPicPr preferRelativeResize="0"/>
          <p:nvPr/>
        </p:nvPicPr>
        <p:blipFill rotWithShape="1">
          <a:blip r:embed="rId4">
            <a:alphaModFix/>
          </a:blip>
          <a:srcRect b="0" l="0" r="0" t="46842"/>
          <a:stretch/>
        </p:blipFill>
        <p:spPr>
          <a:xfrm>
            <a:off x="-7700" y="1888413"/>
            <a:ext cx="9144002" cy="276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88" name="Shape 88"/>
        <p:cNvGrpSpPr/>
        <p:nvPr/>
      </p:nvGrpSpPr>
      <p:grpSpPr>
        <a:xfrm>
          <a:off x="0" y="0"/>
          <a:ext cx="0" cy="0"/>
          <a:chOff x="0" y="0"/>
          <a:chExt cx="0" cy="0"/>
        </a:xfrm>
      </p:grpSpPr>
      <p:sp>
        <p:nvSpPr>
          <p:cNvPr id="89" name="Google Shape;89;p18"/>
          <p:cNvSpPr txBox="1"/>
          <p:nvPr/>
        </p:nvSpPr>
        <p:spPr>
          <a:xfrm>
            <a:off x="4821850" y="169050"/>
            <a:ext cx="4202100" cy="24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Englebert"/>
                <a:ea typeface="Englebert"/>
                <a:cs typeface="Englebert"/>
                <a:sym typeface="Englebert"/>
              </a:rPr>
              <a:t>What happens on Mars stays on Mars!</a:t>
            </a:r>
            <a:endParaRPr sz="3600">
              <a:solidFill>
                <a:srgbClr val="FFFFFF"/>
              </a:solidFill>
              <a:latin typeface="Englebert"/>
              <a:ea typeface="Englebert"/>
              <a:cs typeface="Englebert"/>
              <a:sym typeface="Englebert"/>
            </a:endParaRPr>
          </a:p>
          <a:p>
            <a:pPr indent="0" lvl="0" marL="0" rtl="0" algn="ctr">
              <a:spcBef>
                <a:spcPts val="0"/>
              </a:spcBef>
              <a:spcAft>
                <a:spcPts val="0"/>
              </a:spcAft>
              <a:buNone/>
            </a:pPr>
            <a:r>
              <a:t/>
            </a:r>
            <a:endParaRPr sz="3600">
              <a:solidFill>
                <a:srgbClr val="FFFFFF"/>
              </a:solidFill>
              <a:latin typeface="Englebert"/>
              <a:ea typeface="Englebert"/>
              <a:cs typeface="Englebert"/>
              <a:sym typeface="Englebert"/>
            </a:endParaRPr>
          </a:p>
          <a:p>
            <a:pPr indent="0" lvl="0" marL="0" rtl="0" algn="ctr">
              <a:spcBef>
                <a:spcPts val="0"/>
              </a:spcBef>
              <a:spcAft>
                <a:spcPts val="0"/>
              </a:spcAft>
              <a:buNone/>
            </a:pPr>
            <a:r>
              <a:rPr lang="en" sz="1800">
                <a:solidFill>
                  <a:srgbClr val="FFFFFF"/>
                </a:solidFill>
                <a:latin typeface="Englebert"/>
                <a:ea typeface="Englebert"/>
                <a:cs typeface="Englebert"/>
                <a:sym typeface="Englebert"/>
              </a:rPr>
              <a:t>What constraints do you need to consider when designing your habitat? </a:t>
            </a:r>
            <a:endParaRPr sz="1800">
              <a:solidFill>
                <a:srgbClr val="FFFFFF"/>
              </a:solidFill>
              <a:latin typeface="Englebert"/>
              <a:ea typeface="Englebert"/>
              <a:cs typeface="Englebert"/>
              <a:sym typeface="Englebert"/>
            </a:endParaRPr>
          </a:p>
        </p:txBody>
      </p:sp>
      <p:sp>
        <p:nvSpPr>
          <p:cNvPr id="90" name="Google Shape;90;p18"/>
          <p:cNvSpPr txBox="1"/>
          <p:nvPr/>
        </p:nvSpPr>
        <p:spPr>
          <a:xfrm>
            <a:off x="2037175" y="51650"/>
            <a:ext cx="1308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Englebert"/>
                <a:ea typeface="Englebert"/>
                <a:cs typeface="Englebert"/>
                <a:sym typeface="Englebert"/>
              </a:rPr>
              <a:t>WATCH</a:t>
            </a:r>
            <a:endParaRPr b="1" sz="3600">
              <a:solidFill>
                <a:srgbClr val="FFFFFF"/>
              </a:solidFill>
              <a:latin typeface="Englebert"/>
              <a:ea typeface="Englebert"/>
              <a:cs typeface="Englebert"/>
              <a:sym typeface="Englebert"/>
            </a:endParaRPr>
          </a:p>
        </p:txBody>
      </p:sp>
      <p:pic>
        <p:nvPicPr>
          <p:cNvPr id="91" name="Google Shape;91;p18"/>
          <p:cNvPicPr preferRelativeResize="0"/>
          <p:nvPr/>
        </p:nvPicPr>
        <p:blipFill>
          <a:blip r:embed="rId3">
            <a:alphaModFix/>
          </a:blip>
          <a:stretch>
            <a:fillRect/>
          </a:stretch>
        </p:blipFill>
        <p:spPr>
          <a:xfrm flipH="1">
            <a:off x="895250" y="101250"/>
            <a:ext cx="1232201" cy="616100"/>
          </a:xfrm>
          <a:prstGeom prst="rect">
            <a:avLst/>
          </a:prstGeom>
          <a:noFill/>
          <a:ln>
            <a:noFill/>
          </a:ln>
        </p:spPr>
      </p:pic>
      <p:pic>
        <p:nvPicPr>
          <p:cNvPr descr="Info about designing your Mars habitat" id="92" name="Google Shape;92;p18" title="Designing the Habitat 1">
            <a:hlinkClick r:id="rId4"/>
          </p:cNvPr>
          <p:cNvPicPr preferRelativeResize="0"/>
          <p:nvPr/>
        </p:nvPicPr>
        <p:blipFill>
          <a:blip r:embed="rId5">
            <a:alphaModFix/>
          </a:blip>
          <a:stretch>
            <a:fillRect/>
          </a:stretch>
        </p:blipFill>
        <p:spPr>
          <a:xfrm>
            <a:off x="152400" y="869750"/>
            <a:ext cx="4526975" cy="3395231"/>
          </a:xfrm>
          <a:prstGeom prst="rect">
            <a:avLst/>
          </a:prstGeom>
          <a:noFill/>
          <a:ln>
            <a:noFill/>
          </a:ln>
        </p:spPr>
      </p:pic>
      <p:sp>
        <p:nvSpPr>
          <p:cNvPr id="93" name="Google Shape;93;p18"/>
          <p:cNvSpPr txBox="1"/>
          <p:nvPr/>
        </p:nvSpPr>
        <p:spPr>
          <a:xfrm>
            <a:off x="5076800" y="2652675"/>
            <a:ext cx="3826200" cy="2303100"/>
          </a:xfrm>
          <a:prstGeom prst="rect">
            <a:avLst/>
          </a:prstGeom>
          <a:solidFill>
            <a:srgbClr val="E29A5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nglebert"/>
                <a:ea typeface="Englebert"/>
                <a:cs typeface="Englebert"/>
                <a:sym typeface="Englebert"/>
              </a:rPr>
              <a:t>Jot down your thoughts here:</a:t>
            </a:r>
            <a:endParaRPr>
              <a:latin typeface="Englebert"/>
              <a:ea typeface="Englebert"/>
              <a:cs typeface="Englebert"/>
              <a:sym typeface="Engleber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4D8C0"/>
        </a:solidFill>
      </p:bgPr>
    </p:bg>
    <p:spTree>
      <p:nvGrpSpPr>
        <p:cNvPr id="97" name="Shape 97"/>
        <p:cNvGrpSpPr/>
        <p:nvPr/>
      </p:nvGrpSpPr>
      <p:grpSpPr>
        <a:xfrm>
          <a:off x="0" y="0"/>
          <a:ext cx="0" cy="0"/>
          <a:chOff x="0" y="0"/>
          <a:chExt cx="0" cy="0"/>
        </a:xfrm>
      </p:grpSpPr>
      <p:sp>
        <p:nvSpPr>
          <p:cNvPr id="98" name="Google Shape;98;p19"/>
          <p:cNvSpPr txBox="1"/>
          <p:nvPr/>
        </p:nvSpPr>
        <p:spPr>
          <a:xfrm>
            <a:off x="49500" y="158550"/>
            <a:ext cx="6192300" cy="48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864728"/>
                </a:solidFill>
                <a:latin typeface="Englebert"/>
                <a:ea typeface="Englebert"/>
                <a:cs typeface="Englebert"/>
                <a:sym typeface="Englebert"/>
              </a:rPr>
              <a:t>Based on your brainstorming, you’ve identified these basic human needs on Mars:</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Breathable air</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Drinkable water</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Food</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Waste disposal</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Energy</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Protection</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t/>
            </a:r>
            <a:endParaRPr b="1" sz="1800">
              <a:solidFill>
                <a:srgbClr val="864728"/>
              </a:solidFill>
              <a:latin typeface="Englebert"/>
              <a:ea typeface="Englebert"/>
              <a:cs typeface="Englebert"/>
              <a:sym typeface="Englebert"/>
            </a:endParaRPr>
          </a:p>
          <a:p>
            <a:pPr indent="0" lvl="0" marL="0" rtl="0" algn="l">
              <a:spcBef>
                <a:spcPts val="0"/>
              </a:spcBef>
              <a:spcAft>
                <a:spcPts val="0"/>
              </a:spcAft>
              <a:buNone/>
            </a:pPr>
            <a:r>
              <a:rPr b="1" lang="en" sz="1800">
                <a:solidFill>
                  <a:srgbClr val="864728"/>
                </a:solidFill>
                <a:latin typeface="Englebert"/>
                <a:ea typeface="Englebert"/>
                <a:cs typeface="Englebert"/>
                <a:sym typeface="Englebert"/>
              </a:rPr>
              <a:t>Some questions you still need to think about are:</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provide breathable air?</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provide clean water?</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get food?</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dispose of waste?</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get energy and power our systems?</a:t>
            </a:r>
            <a:endParaRPr b="1" sz="1800">
              <a:solidFill>
                <a:srgbClr val="864728"/>
              </a:solidFill>
              <a:latin typeface="Englebert"/>
              <a:ea typeface="Englebert"/>
              <a:cs typeface="Englebert"/>
              <a:sym typeface="Englebert"/>
            </a:endParaRPr>
          </a:p>
          <a:p>
            <a:pPr indent="-342900" lvl="0" marL="457200" rtl="0" algn="l">
              <a:spcBef>
                <a:spcPts val="0"/>
              </a:spcBef>
              <a:spcAft>
                <a:spcPts val="0"/>
              </a:spcAft>
              <a:buClr>
                <a:srgbClr val="864728"/>
              </a:buClr>
              <a:buSzPts val="1800"/>
              <a:buFont typeface="Englebert"/>
              <a:buChar char="●"/>
            </a:pPr>
            <a:r>
              <a:rPr b="1" lang="en" sz="1800">
                <a:solidFill>
                  <a:srgbClr val="864728"/>
                </a:solidFill>
                <a:latin typeface="Englebert"/>
                <a:ea typeface="Englebert"/>
                <a:cs typeface="Englebert"/>
                <a:sym typeface="Englebert"/>
              </a:rPr>
              <a:t>How will we protect ourselves from the harsh environment?</a:t>
            </a:r>
            <a:endParaRPr b="1" sz="1800">
              <a:solidFill>
                <a:srgbClr val="864728"/>
              </a:solidFill>
              <a:latin typeface="Englebert"/>
              <a:ea typeface="Englebert"/>
              <a:cs typeface="Englebert"/>
              <a:sym typeface="Englebert"/>
            </a:endParaRPr>
          </a:p>
        </p:txBody>
      </p:sp>
      <p:pic>
        <p:nvPicPr>
          <p:cNvPr id="99" name="Google Shape;99;p19"/>
          <p:cNvPicPr preferRelativeResize="0"/>
          <p:nvPr/>
        </p:nvPicPr>
        <p:blipFill>
          <a:blip r:embed="rId3">
            <a:alphaModFix/>
          </a:blip>
          <a:stretch>
            <a:fillRect/>
          </a:stretch>
        </p:blipFill>
        <p:spPr>
          <a:xfrm>
            <a:off x="5290750" y="743825"/>
            <a:ext cx="3396075" cy="339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103" name="Shape 103"/>
        <p:cNvGrpSpPr/>
        <p:nvPr/>
      </p:nvGrpSpPr>
      <p:grpSpPr>
        <a:xfrm>
          <a:off x="0" y="0"/>
          <a:ext cx="0" cy="0"/>
          <a:chOff x="0" y="0"/>
          <a:chExt cx="0" cy="0"/>
        </a:xfrm>
      </p:grpSpPr>
      <p:sp>
        <p:nvSpPr>
          <p:cNvPr id="104" name="Google Shape;104;p20"/>
          <p:cNvSpPr txBox="1"/>
          <p:nvPr/>
        </p:nvSpPr>
        <p:spPr>
          <a:xfrm>
            <a:off x="-69375" y="0"/>
            <a:ext cx="9144000" cy="6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Englebert"/>
                <a:ea typeface="Englebert"/>
                <a:cs typeface="Englebert"/>
                <a:sym typeface="Englebert"/>
              </a:rPr>
              <a:t>Designing a research station on Mars breaks down </a:t>
            </a:r>
            <a:endParaRPr sz="2400">
              <a:solidFill>
                <a:srgbClr val="FFFFFF"/>
              </a:solidFill>
              <a:latin typeface="Englebert"/>
              <a:ea typeface="Englebert"/>
              <a:cs typeface="Englebert"/>
              <a:sym typeface="Englebert"/>
            </a:endParaRPr>
          </a:p>
          <a:p>
            <a:pPr indent="0" lvl="0" marL="0" rtl="0" algn="ctr">
              <a:spcBef>
                <a:spcPts val="0"/>
              </a:spcBef>
              <a:spcAft>
                <a:spcPts val="0"/>
              </a:spcAft>
              <a:buNone/>
            </a:pPr>
            <a:r>
              <a:rPr lang="en" sz="2400">
                <a:solidFill>
                  <a:srgbClr val="FFFFFF"/>
                </a:solidFill>
                <a:latin typeface="Englebert"/>
                <a:ea typeface="Englebert"/>
                <a:cs typeface="Englebert"/>
                <a:sym typeface="Englebert"/>
              </a:rPr>
              <a:t>into 2 major components</a:t>
            </a:r>
            <a:endParaRPr sz="24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5" name="Google Shape;105;p20"/>
          <p:cNvSpPr txBox="1"/>
          <p:nvPr/>
        </p:nvSpPr>
        <p:spPr>
          <a:xfrm>
            <a:off x="388700" y="2183800"/>
            <a:ext cx="3696600" cy="2473800"/>
          </a:xfrm>
          <a:prstGeom prst="rect">
            <a:avLst/>
          </a:prstGeom>
          <a:solidFill>
            <a:srgbClr val="E4D8C0"/>
          </a:solidFill>
          <a:ln cap="flat" cmpd="sng" w="38100">
            <a:solidFill>
              <a:srgbClr val="E29A5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Englebert"/>
                <a:ea typeface="Englebert"/>
                <a:cs typeface="Englebert"/>
                <a:sym typeface="Englebert"/>
              </a:rPr>
              <a:t>How do you design a habitat that will provide life support for the researchers?</a:t>
            </a:r>
            <a:endParaRPr sz="3000">
              <a:latin typeface="Englebert"/>
              <a:ea typeface="Englebert"/>
              <a:cs typeface="Englebert"/>
              <a:sym typeface="Englebert"/>
            </a:endParaRPr>
          </a:p>
        </p:txBody>
      </p:sp>
      <p:sp>
        <p:nvSpPr>
          <p:cNvPr id="106" name="Google Shape;106;p20"/>
          <p:cNvSpPr txBox="1"/>
          <p:nvPr/>
        </p:nvSpPr>
        <p:spPr>
          <a:xfrm>
            <a:off x="5216200" y="2183800"/>
            <a:ext cx="3696600" cy="2473800"/>
          </a:xfrm>
          <a:prstGeom prst="rect">
            <a:avLst/>
          </a:prstGeom>
          <a:solidFill>
            <a:srgbClr val="E4D8C0"/>
          </a:solidFill>
          <a:ln cap="flat" cmpd="sng" w="38100">
            <a:solidFill>
              <a:srgbClr val="E29A5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Englebert"/>
                <a:ea typeface="Englebert"/>
                <a:cs typeface="Englebert"/>
                <a:sym typeface="Englebert"/>
              </a:rPr>
              <a:t>How do you design an environment that promotes health and emotional support in an alien environment?</a:t>
            </a:r>
            <a:endParaRPr sz="3000">
              <a:latin typeface="Englebert"/>
              <a:ea typeface="Englebert"/>
              <a:cs typeface="Englebert"/>
              <a:sym typeface="Englebert"/>
            </a:endParaRPr>
          </a:p>
        </p:txBody>
      </p:sp>
      <p:sp>
        <p:nvSpPr>
          <p:cNvPr id="107" name="Google Shape;107;p20"/>
          <p:cNvSpPr/>
          <p:nvPr/>
        </p:nvSpPr>
        <p:spPr>
          <a:xfrm rot="-3267326">
            <a:off x="1827945" y="1042136"/>
            <a:ext cx="1159570" cy="525381"/>
          </a:xfrm>
          <a:prstGeom prst="leftArrow">
            <a:avLst>
              <a:gd fmla="val 50000" name="adj1"/>
              <a:gd fmla="val 50000" name="adj2"/>
            </a:avLst>
          </a:prstGeom>
          <a:solidFill>
            <a:srgbClr val="E29A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rot="-7826718">
            <a:off x="6040177" y="1042217"/>
            <a:ext cx="1159357" cy="525224"/>
          </a:xfrm>
          <a:prstGeom prst="leftArrow">
            <a:avLst>
              <a:gd fmla="val 50000" name="adj1"/>
              <a:gd fmla="val 50000" name="adj2"/>
            </a:avLst>
          </a:prstGeom>
          <a:solidFill>
            <a:srgbClr val="E29A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txBox="1"/>
          <p:nvPr/>
        </p:nvSpPr>
        <p:spPr>
          <a:xfrm>
            <a:off x="4318750" y="3002850"/>
            <a:ext cx="8424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Englebert"/>
                <a:ea typeface="Englebert"/>
                <a:cs typeface="Englebert"/>
                <a:sym typeface="Englebert"/>
              </a:rPr>
              <a:t>and</a:t>
            </a:r>
            <a:endParaRPr b="1" sz="2400">
              <a:solidFill>
                <a:srgbClr val="FFFFFF"/>
              </a:solidFill>
              <a:latin typeface="Englebert"/>
              <a:ea typeface="Englebert"/>
              <a:cs typeface="Englebert"/>
              <a:sym typeface="Engleber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64728"/>
        </a:solidFill>
      </p:bgPr>
    </p:bg>
    <p:spTree>
      <p:nvGrpSpPr>
        <p:cNvPr id="113" name="Shape 113"/>
        <p:cNvGrpSpPr/>
        <p:nvPr/>
      </p:nvGrpSpPr>
      <p:grpSpPr>
        <a:xfrm>
          <a:off x="0" y="0"/>
          <a:ext cx="0" cy="0"/>
          <a:chOff x="0" y="0"/>
          <a:chExt cx="0" cy="0"/>
        </a:xfrm>
      </p:grpSpPr>
      <p:sp>
        <p:nvSpPr>
          <p:cNvPr id="114" name="Google Shape;114;p21"/>
          <p:cNvSpPr txBox="1"/>
          <p:nvPr/>
        </p:nvSpPr>
        <p:spPr>
          <a:xfrm>
            <a:off x="69550" y="49800"/>
            <a:ext cx="8943300" cy="85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Englebert"/>
                <a:ea typeface="Englebert"/>
                <a:cs typeface="Englebert"/>
                <a:sym typeface="Englebert"/>
              </a:rPr>
              <a:t>Research-Type your answers in the text boxes.</a:t>
            </a:r>
            <a:endParaRPr sz="3600">
              <a:solidFill>
                <a:srgbClr val="FFFFFF"/>
              </a:solidFill>
              <a:latin typeface="Englebert"/>
              <a:ea typeface="Englebert"/>
              <a:cs typeface="Englebert"/>
              <a:sym typeface="Englebert"/>
            </a:endParaRPr>
          </a:p>
        </p:txBody>
      </p:sp>
      <p:sp>
        <p:nvSpPr>
          <p:cNvPr id="115" name="Google Shape;115;p21"/>
          <p:cNvSpPr txBox="1"/>
          <p:nvPr/>
        </p:nvSpPr>
        <p:spPr>
          <a:xfrm>
            <a:off x="110925" y="776575"/>
            <a:ext cx="2814900" cy="4389900"/>
          </a:xfrm>
          <a:prstGeom prst="rect">
            <a:avLst/>
          </a:prstGeom>
          <a:solidFill>
            <a:srgbClr val="E29A5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Englebert"/>
                <a:ea typeface="Englebert"/>
                <a:cs typeface="Englebert"/>
                <a:sym typeface="Englebert"/>
              </a:rPr>
              <a:t>What are the temperatures like on Mars?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What is the terrain like?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What kind of atmosphere is there on Mars?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Is there water and food on Mars?</a:t>
            </a:r>
            <a:endParaRPr sz="1800">
              <a:solidFill>
                <a:srgbClr val="FFFFFF"/>
              </a:solidFill>
              <a:latin typeface="Englebert"/>
              <a:ea typeface="Englebert"/>
              <a:cs typeface="Englebert"/>
              <a:sym typeface="Englebert"/>
            </a:endParaRPr>
          </a:p>
        </p:txBody>
      </p:sp>
      <p:sp>
        <p:nvSpPr>
          <p:cNvPr id="116" name="Google Shape;116;p21"/>
          <p:cNvSpPr txBox="1"/>
          <p:nvPr/>
        </p:nvSpPr>
        <p:spPr>
          <a:xfrm>
            <a:off x="2982725" y="776575"/>
            <a:ext cx="3000000" cy="4366800"/>
          </a:xfrm>
          <a:prstGeom prst="rect">
            <a:avLst/>
          </a:prstGeom>
          <a:solidFill>
            <a:srgbClr val="74959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Englebert"/>
                <a:ea typeface="Englebert"/>
                <a:cs typeface="Englebert"/>
                <a:sym typeface="Englebert"/>
              </a:rPr>
              <a:t>Earth’s atmosphere includes nitrogen (78%), Oxygen (21%), Argon (0.93%), Carbon Dioxide (0.04%), and trace amounts of neon, helium, methan, krypton, hydrogen, and water vapor. How do we maintain this composition of air on Earth?</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Could we use some of the same techniques in a closed habitat on Mars?</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What designs has NASA worked on that could guide us? </a:t>
            </a:r>
            <a:endParaRPr sz="1800">
              <a:solidFill>
                <a:srgbClr val="FFFFFF"/>
              </a:solidFill>
              <a:latin typeface="Englebert"/>
              <a:ea typeface="Englebert"/>
              <a:cs typeface="Englebert"/>
              <a:sym typeface="Englebert"/>
            </a:endParaRPr>
          </a:p>
        </p:txBody>
      </p:sp>
      <p:sp>
        <p:nvSpPr>
          <p:cNvPr id="117" name="Google Shape;117;p21"/>
          <p:cNvSpPr txBox="1"/>
          <p:nvPr/>
        </p:nvSpPr>
        <p:spPr>
          <a:xfrm>
            <a:off x="6039625" y="776575"/>
            <a:ext cx="3000000" cy="4366800"/>
          </a:xfrm>
          <a:prstGeom prst="rect">
            <a:avLst/>
          </a:prstGeom>
          <a:solidFill>
            <a:srgbClr val="E29A5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Englebert"/>
                <a:ea typeface="Englebert"/>
                <a:cs typeface="Englebert"/>
                <a:sym typeface="Englebert"/>
              </a:rPr>
              <a:t>How much water does a person need every day?</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How does Earth produce clean water and recycle impure water?</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Can this be done in a closed habitat on Mars?</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t/>
            </a:r>
            <a:endParaRPr sz="1800">
              <a:solidFill>
                <a:srgbClr val="FFFFFF"/>
              </a:solidFill>
              <a:latin typeface="Englebert"/>
              <a:ea typeface="Englebert"/>
              <a:cs typeface="Englebert"/>
              <a:sym typeface="Englebert"/>
            </a:endParaRPr>
          </a:p>
          <a:p>
            <a:pPr indent="0" lvl="0" marL="0" rtl="0" algn="l">
              <a:spcBef>
                <a:spcPts val="0"/>
              </a:spcBef>
              <a:spcAft>
                <a:spcPts val="0"/>
              </a:spcAft>
              <a:buNone/>
            </a:pPr>
            <a:r>
              <a:rPr lang="en" sz="1800">
                <a:solidFill>
                  <a:srgbClr val="FFFFFF"/>
                </a:solidFill>
                <a:latin typeface="Englebert"/>
                <a:ea typeface="Englebert"/>
                <a:cs typeface="Englebert"/>
                <a:sym typeface="Englebert"/>
              </a:rPr>
              <a:t>What systems has NASA designed to provide clean water in a closed habitat?</a:t>
            </a:r>
            <a:endParaRPr sz="1800">
              <a:solidFill>
                <a:srgbClr val="FFFFFF"/>
              </a:solidFill>
              <a:latin typeface="Englebert"/>
              <a:ea typeface="Englebert"/>
              <a:cs typeface="Englebert"/>
              <a:sym typeface="Englebert"/>
            </a:endParaRPr>
          </a:p>
        </p:txBody>
      </p:sp>
      <p:sp>
        <p:nvSpPr>
          <p:cNvPr id="118" name="Google Shape;118;p21"/>
          <p:cNvSpPr txBox="1"/>
          <p:nvPr/>
        </p:nvSpPr>
        <p:spPr>
          <a:xfrm>
            <a:off x="-2588850" y="201775"/>
            <a:ext cx="2531400" cy="4320600"/>
          </a:xfrm>
          <a:prstGeom prst="rect">
            <a:avLst/>
          </a:prstGeom>
          <a:solidFill>
            <a:srgbClr val="E4D8C0"/>
          </a:solidFill>
          <a:ln cap="flat" cmpd="sng" w="38100">
            <a:solidFill>
              <a:srgbClr val="864728"/>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oogaloo"/>
                <a:ea typeface="Boogaloo"/>
                <a:cs typeface="Boogaloo"/>
                <a:sym typeface="Boogaloo"/>
              </a:rPr>
              <a:t>Helpful Websites:</a:t>
            </a:r>
            <a:endParaRPr sz="1800">
              <a:latin typeface="Boogaloo"/>
              <a:ea typeface="Boogaloo"/>
              <a:cs typeface="Boogaloo"/>
              <a:sym typeface="Boogaloo"/>
            </a:endParaRPr>
          </a:p>
          <a:p>
            <a:pPr indent="0" lvl="0" marL="0" rtl="0" algn="l">
              <a:spcBef>
                <a:spcPts val="0"/>
              </a:spcBef>
              <a:spcAft>
                <a:spcPts val="0"/>
              </a:spcAft>
              <a:buNone/>
            </a:pPr>
            <a:r>
              <a:t/>
            </a:r>
            <a:endParaRPr sz="800"/>
          </a:p>
          <a:p>
            <a:pPr indent="0" lvl="0" marL="0" rtl="0" algn="l">
              <a:spcBef>
                <a:spcPts val="0"/>
              </a:spcBef>
              <a:spcAft>
                <a:spcPts val="0"/>
              </a:spcAft>
              <a:buNone/>
            </a:pPr>
            <a:r>
              <a:rPr lang="en" sz="800" u="sng">
                <a:solidFill>
                  <a:schemeClr val="accent5"/>
                </a:solidFill>
                <a:latin typeface="Boogaloo"/>
                <a:ea typeface="Boogaloo"/>
                <a:cs typeface="Boogaloo"/>
                <a:sym typeface="Boogaloo"/>
                <a:hlinkClick r:id="rId3"/>
              </a:rPr>
              <a:t>https://marsed.asu.edu/marsepedia</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Clr>
                <a:schemeClr val="dk1"/>
              </a:buClr>
              <a:buSzPts val="1100"/>
              <a:buFont typeface="Arial"/>
              <a:buNone/>
            </a:pPr>
            <a:r>
              <a:rPr lang="en" sz="800" u="sng">
                <a:solidFill>
                  <a:schemeClr val="accent5"/>
                </a:solidFill>
                <a:latin typeface="Boogaloo"/>
                <a:ea typeface="Boogaloo"/>
                <a:cs typeface="Boogaloo"/>
                <a:sym typeface="Boogaloo"/>
                <a:hlinkClick r:id="rId4"/>
              </a:rPr>
              <a:t>https://mars.nasa.gov/all-about-mars/facts/#?c=inspace&amp;s=distance</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None/>
            </a:pPr>
            <a:r>
              <a:rPr lang="en" sz="800">
                <a:latin typeface="Boogaloo"/>
                <a:ea typeface="Boogaloo"/>
                <a:cs typeface="Boogaloo"/>
                <a:sym typeface="Boogaloo"/>
              </a:rPr>
              <a:t>HERA- Human Exploration Research Analog: </a:t>
            </a:r>
            <a:r>
              <a:rPr lang="en" sz="800" u="sng">
                <a:solidFill>
                  <a:schemeClr val="hlink"/>
                </a:solidFill>
                <a:latin typeface="Boogaloo"/>
                <a:ea typeface="Boogaloo"/>
                <a:cs typeface="Boogaloo"/>
                <a:sym typeface="Boogaloo"/>
                <a:hlinkClick r:id="rId5"/>
              </a:rPr>
              <a:t>https://www.nasa.gov/analogs/hera</a:t>
            </a:r>
            <a:br>
              <a:rPr lang="en" sz="800">
                <a:latin typeface="Boogaloo"/>
                <a:ea typeface="Boogaloo"/>
                <a:cs typeface="Boogaloo"/>
                <a:sym typeface="Boogaloo"/>
              </a:rPr>
            </a:br>
            <a:br>
              <a:rPr lang="en" sz="800">
                <a:latin typeface="Boogaloo"/>
                <a:ea typeface="Boogaloo"/>
                <a:cs typeface="Boogaloo"/>
                <a:sym typeface="Boogaloo"/>
              </a:rPr>
            </a:br>
            <a:r>
              <a:rPr lang="en" sz="800">
                <a:latin typeface="Boogaloo"/>
                <a:ea typeface="Boogaloo"/>
                <a:cs typeface="Boogaloo"/>
                <a:sym typeface="Boogaloo"/>
              </a:rPr>
              <a:t>University of Arizona Controlled Environment Agriculture Center Prototype Lunar Greenhouse: </a:t>
            </a:r>
            <a:r>
              <a:rPr lang="en" sz="800" u="sng">
                <a:solidFill>
                  <a:schemeClr val="hlink"/>
                </a:solidFill>
                <a:latin typeface="Boogaloo"/>
                <a:ea typeface="Boogaloo"/>
                <a:cs typeface="Boogaloo"/>
                <a:sym typeface="Boogaloo"/>
                <a:hlinkClick r:id="rId6"/>
              </a:rPr>
              <a:t>https://cals.arizona.edu/lunargreenhouse/</a:t>
            </a:r>
            <a:br>
              <a:rPr lang="en" sz="800">
                <a:latin typeface="Boogaloo"/>
                <a:ea typeface="Boogaloo"/>
                <a:cs typeface="Boogaloo"/>
                <a:sym typeface="Boogaloo"/>
              </a:rPr>
            </a:br>
            <a:br>
              <a:rPr lang="en" sz="800">
                <a:latin typeface="Boogaloo"/>
                <a:ea typeface="Boogaloo"/>
                <a:cs typeface="Boogaloo"/>
                <a:sym typeface="Boogaloo"/>
              </a:rPr>
            </a:br>
            <a:r>
              <a:rPr lang="en" sz="800">
                <a:latin typeface="Boogaloo"/>
                <a:ea typeface="Boogaloo"/>
                <a:cs typeface="Boogaloo"/>
                <a:sym typeface="Boogaloo"/>
              </a:rPr>
              <a:t>1991-1993: Biosphere II’s Grand Experiement: </a:t>
            </a:r>
            <a:r>
              <a:rPr lang="en" sz="800" u="sng">
                <a:solidFill>
                  <a:schemeClr val="hlink"/>
                </a:solidFill>
                <a:latin typeface="Boogaloo"/>
                <a:ea typeface="Boogaloo"/>
                <a:cs typeface="Boogaloo"/>
                <a:sym typeface="Boogaloo"/>
                <a:hlinkClick r:id="rId7"/>
              </a:rPr>
              <a:t>https://tucson.com/biosphere-ii-s-grandexperiment/article_24dfae02-c6ac-11e5-b16a-2323b66e110b.html</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None/>
            </a:pPr>
            <a:r>
              <a:rPr lang="en" sz="800">
                <a:latin typeface="Boogaloo"/>
                <a:ea typeface="Boogaloo"/>
                <a:cs typeface="Boogaloo"/>
                <a:sym typeface="Boogaloo"/>
              </a:rPr>
              <a:t>How Living Inside Biosphere 2 Changed These Scientists’ Lives: </a:t>
            </a:r>
            <a:r>
              <a:rPr lang="en" sz="800" u="sng">
                <a:solidFill>
                  <a:schemeClr val="hlink"/>
                </a:solidFill>
                <a:latin typeface="Boogaloo"/>
                <a:ea typeface="Boogaloo"/>
                <a:cs typeface="Boogaloo"/>
                <a:sym typeface="Boogaloo"/>
                <a:hlinkClick r:id="rId8"/>
              </a:rPr>
              <a:t>http://mentalfloss.com/article/81553/how-living-inside-biosphere-2-changed-these-scientists-lives</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None/>
            </a:pPr>
            <a:r>
              <a:rPr lang="en" sz="800">
                <a:latin typeface="Boogaloo"/>
                <a:ea typeface="Boogaloo"/>
                <a:cs typeface="Boogaloo"/>
                <a:sym typeface="Boogaloo"/>
              </a:rPr>
              <a:t>The World’s Largest Earth Science Experiment: Biosphere 2: </a:t>
            </a:r>
            <a:r>
              <a:rPr lang="en" sz="800" u="sng">
                <a:solidFill>
                  <a:schemeClr val="hlink"/>
                </a:solidFill>
                <a:latin typeface="Boogaloo"/>
                <a:ea typeface="Boogaloo"/>
                <a:cs typeface="Boogaloo"/>
                <a:sym typeface="Boogaloo"/>
                <a:hlinkClick r:id="rId9"/>
              </a:rPr>
              <a:t>https://www.ecowatch.com/the-worldslargest-earth-science-experiment-biosphere-2-1882107636.html</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None/>
            </a:pPr>
            <a:r>
              <a:rPr lang="en" sz="800">
                <a:latin typeface="Boogaloo"/>
                <a:ea typeface="Boogaloo"/>
                <a:cs typeface="Boogaloo"/>
                <a:sym typeface="Boogaloo"/>
              </a:rPr>
              <a:t>International Space Station Hadfield Videos: </a:t>
            </a:r>
            <a:br>
              <a:rPr lang="en" sz="800">
                <a:latin typeface="Boogaloo"/>
                <a:ea typeface="Boogaloo"/>
                <a:cs typeface="Boogaloo"/>
                <a:sym typeface="Boogaloo"/>
              </a:rPr>
            </a:br>
            <a:endParaRPr sz="800">
              <a:latin typeface="Boogaloo"/>
              <a:ea typeface="Boogaloo"/>
              <a:cs typeface="Boogaloo"/>
              <a:sym typeface="Boogaloo"/>
            </a:endParaRPr>
          </a:p>
          <a:p>
            <a:pPr indent="0" lvl="0" marL="0" rtl="0" algn="l">
              <a:spcBef>
                <a:spcPts val="0"/>
              </a:spcBef>
              <a:spcAft>
                <a:spcPts val="0"/>
              </a:spcAft>
              <a:buNone/>
            </a:pPr>
            <a:r>
              <a:rPr lang="en" sz="800">
                <a:latin typeface="Boogaloo"/>
                <a:ea typeface="Boogaloo"/>
                <a:cs typeface="Boogaloo"/>
                <a:sym typeface="Boogaloo"/>
              </a:rPr>
              <a:t>https://blogs.scientificamerican.com/psi-vid/top-10- commander-chris-hadfield-videos-from-the-iss/</a:t>
            </a:r>
            <a:br>
              <a:rPr lang="en" sz="800">
                <a:latin typeface="Boogaloo"/>
                <a:ea typeface="Boogaloo"/>
                <a:cs typeface="Boogaloo"/>
                <a:sym typeface="Boogaloo"/>
              </a:rPr>
            </a:br>
            <a:br>
              <a:rPr lang="en" sz="800">
                <a:latin typeface="Boogaloo"/>
                <a:ea typeface="Boogaloo"/>
                <a:cs typeface="Boogaloo"/>
                <a:sym typeface="Boogaloo"/>
              </a:rPr>
            </a:br>
            <a:r>
              <a:rPr lang="en" sz="800" u="sng">
                <a:solidFill>
                  <a:schemeClr val="hlink"/>
                </a:solidFill>
                <a:latin typeface="Boogaloo"/>
                <a:ea typeface="Boogaloo"/>
                <a:cs typeface="Boogaloo"/>
                <a:sym typeface="Boogaloo"/>
                <a:hlinkClick r:id="rId10"/>
              </a:rPr>
              <a:t>https://www.spacestationexplorers.org/news-media/videos/</a:t>
            </a:r>
            <a:endParaRPr sz="800">
              <a:latin typeface="Boogaloo"/>
              <a:ea typeface="Boogaloo"/>
              <a:cs typeface="Boogaloo"/>
              <a:sym typeface="Boogaloo"/>
            </a:endParaRPr>
          </a:p>
          <a:p>
            <a:pPr indent="0" lvl="0" marL="0" rtl="0" algn="l">
              <a:spcBef>
                <a:spcPts val="0"/>
              </a:spcBef>
              <a:spcAft>
                <a:spcPts val="0"/>
              </a:spcAft>
              <a:buNone/>
            </a:pPr>
            <a:r>
              <a:t/>
            </a:r>
            <a:endParaRPr sz="800">
              <a:latin typeface="Boogaloo"/>
              <a:ea typeface="Boogaloo"/>
              <a:cs typeface="Boogaloo"/>
              <a:sym typeface="Boogaloo"/>
            </a:endParaRPr>
          </a:p>
          <a:p>
            <a:pPr indent="0" lvl="0" marL="0" rtl="0" algn="l">
              <a:spcBef>
                <a:spcPts val="0"/>
              </a:spcBef>
              <a:spcAft>
                <a:spcPts val="0"/>
              </a:spcAft>
              <a:buNone/>
            </a:pPr>
            <a:r>
              <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