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2" Type="http://schemas.openxmlformats.org/officeDocument/2006/relationships/slide" Target="slides/slide7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29c340e501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29c340e50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29c340e501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29c340e501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29c340e501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29c340e501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29c340e501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29c340e501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29c340e501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29c340e501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29c340e501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29c340e501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5" Type="http://schemas.openxmlformats.org/officeDocument/2006/relationships/image" Target="../media/image11.png"/><Relationship Id="rId6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1.png"/><Relationship Id="rId5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Login and/or Register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3">
            <a:alphaModFix/>
          </a:blip>
          <a:srcRect b="18099" l="27068" r="27629" t="18391"/>
          <a:stretch/>
        </p:blipFill>
        <p:spPr>
          <a:xfrm>
            <a:off x="3213950" y="2685300"/>
            <a:ext cx="2654650" cy="237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4"/>
          <p:cNvPicPr preferRelativeResize="0"/>
          <p:nvPr/>
        </p:nvPicPr>
        <p:blipFill rotWithShape="1">
          <a:blip r:embed="rId4">
            <a:alphaModFix/>
          </a:blip>
          <a:srcRect b="18099" l="27068" r="27629" t="18391"/>
          <a:stretch/>
        </p:blipFill>
        <p:spPr>
          <a:xfrm>
            <a:off x="3213950" y="96525"/>
            <a:ext cx="2654650" cy="237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5">
            <a:alphaModFix/>
          </a:blip>
          <a:srcRect b="8794" l="27068" r="27629" t="9090"/>
          <a:stretch/>
        </p:blipFill>
        <p:spPr>
          <a:xfrm>
            <a:off x="220875" y="1035138"/>
            <a:ext cx="2654650" cy="307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 rotWithShape="1">
          <a:blip r:embed="rId6">
            <a:alphaModFix/>
          </a:blip>
          <a:srcRect b="7472" l="27348" r="27348" t="10412"/>
          <a:stretch/>
        </p:blipFill>
        <p:spPr>
          <a:xfrm>
            <a:off x="6207025" y="1035138"/>
            <a:ext cx="2654650" cy="3073226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/>
          <p:nvPr/>
        </p:nvSpPr>
        <p:spPr>
          <a:xfrm rot="-1513970">
            <a:off x="2664455" y="1302021"/>
            <a:ext cx="923298" cy="33295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4"/>
          <p:cNvSpPr/>
          <p:nvPr/>
        </p:nvSpPr>
        <p:spPr>
          <a:xfrm rot="-1513970">
            <a:off x="5496480" y="3594496"/>
            <a:ext cx="923298" cy="33295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4"/>
          <p:cNvSpPr/>
          <p:nvPr/>
        </p:nvSpPr>
        <p:spPr>
          <a:xfrm flipH="1" rot="-9286030">
            <a:off x="2664455" y="3594496"/>
            <a:ext cx="923298" cy="33295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4"/>
          <p:cNvSpPr/>
          <p:nvPr/>
        </p:nvSpPr>
        <p:spPr>
          <a:xfrm flipH="1" rot="-9286030">
            <a:off x="5496480" y="1302021"/>
            <a:ext cx="923298" cy="33295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4"/>
          <p:cNvSpPr txBox="1"/>
          <p:nvPr/>
        </p:nvSpPr>
        <p:spPr>
          <a:xfrm>
            <a:off x="1383600" y="2911550"/>
            <a:ext cx="1362600" cy="369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Click ‘Proceed’</a:t>
            </a:r>
            <a:endParaRPr sz="1200">
              <a:solidFill>
                <a:srgbClr val="FF0000"/>
              </a:solidFill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3778900" y="1191450"/>
            <a:ext cx="1150200" cy="554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Either login as a guest…</a:t>
            </a:r>
            <a:endParaRPr sz="1200">
              <a:solidFill>
                <a:srgbClr val="FF0000"/>
              </a:solidFill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4824500" y="2571750"/>
            <a:ext cx="1150200" cy="1293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Or go to the ‘Sign Up’ tab to register, and use your credentials to sign in.</a:t>
            </a:r>
            <a:endParaRPr sz="1200">
              <a:solidFill>
                <a:srgbClr val="FF0000"/>
              </a:solidFill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7823050" y="3693075"/>
            <a:ext cx="1150200" cy="738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This will take you to the Main Menu.</a:t>
            </a:r>
            <a:endParaRPr sz="1200">
              <a:solidFill>
                <a:srgbClr val="FF0000"/>
              </a:solidFill>
            </a:endParaRPr>
          </a:p>
        </p:txBody>
      </p:sp>
      <p:sp>
        <p:nvSpPr>
          <p:cNvPr id="71" name="Google Shape;71;p14"/>
          <p:cNvSpPr txBox="1"/>
          <p:nvPr>
            <p:ph type="title"/>
          </p:nvPr>
        </p:nvSpPr>
        <p:spPr>
          <a:xfrm>
            <a:off x="831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-388620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Login</a:t>
            </a:r>
            <a:endParaRPr/>
          </a:p>
        </p:txBody>
      </p:sp>
      <p:sp>
        <p:nvSpPr>
          <p:cNvPr id="72" name="Google Shape;72;p14"/>
          <p:cNvSpPr txBox="1"/>
          <p:nvPr/>
        </p:nvSpPr>
        <p:spPr>
          <a:xfrm>
            <a:off x="220875" y="2131200"/>
            <a:ext cx="2280000" cy="554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Navigate to ngs.simoc.space in a web browser.</a:t>
            </a:r>
            <a:endParaRPr sz="12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/>
          <p:nvPr>
            <p:ph type="title"/>
          </p:nvPr>
        </p:nvSpPr>
        <p:spPr>
          <a:xfrm>
            <a:off x="831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 Configuration Screen</a:t>
            </a:r>
            <a:endParaRPr/>
          </a:p>
        </p:txBody>
      </p:sp>
      <p:pic>
        <p:nvPicPr>
          <p:cNvPr id="78" name="Google Shape;78;p15"/>
          <p:cNvPicPr preferRelativeResize="0"/>
          <p:nvPr/>
        </p:nvPicPr>
        <p:blipFill rotWithShape="1">
          <a:blip r:embed="rId3">
            <a:alphaModFix/>
          </a:blip>
          <a:srcRect b="7472" l="27348" r="27348" t="10412"/>
          <a:stretch/>
        </p:blipFill>
        <p:spPr>
          <a:xfrm>
            <a:off x="83100" y="1446725"/>
            <a:ext cx="1943602" cy="225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 rotWithShape="1">
          <a:blip r:embed="rId4">
            <a:alphaModFix/>
          </a:blip>
          <a:srcRect b="0" l="0" r="0" t="10666"/>
          <a:stretch/>
        </p:blipFill>
        <p:spPr>
          <a:xfrm>
            <a:off x="2360275" y="762501"/>
            <a:ext cx="6416476" cy="3582426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/>
          <p:nvPr/>
        </p:nvSpPr>
        <p:spPr>
          <a:xfrm flipH="1" rot="10800000">
            <a:off x="1336375" y="2326372"/>
            <a:ext cx="923400" cy="213600"/>
          </a:xfrm>
          <a:prstGeom prst="rightArrow">
            <a:avLst>
              <a:gd fmla="val 36309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5"/>
          <p:cNvSpPr txBox="1"/>
          <p:nvPr/>
        </p:nvSpPr>
        <p:spPr>
          <a:xfrm>
            <a:off x="196750" y="636725"/>
            <a:ext cx="1867800" cy="923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From the Main Menu, click on Biosphere 2 to proceed to the Configuration Screen.</a:t>
            </a:r>
            <a:endParaRPr sz="1200">
              <a:solidFill>
                <a:srgbClr val="FF0000"/>
              </a:solidFill>
            </a:endParaRPr>
          </a:p>
        </p:txBody>
      </p:sp>
      <p:sp>
        <p:nvSpPr>
          <p:cNvPr id="82" name="Google Shape;82;p15"/>
          <p:cNvSpPr/>
          <p:nvPr/>
        </p:nvSpPr>
        <p:spPr>
          <a:xfrm flipH="1" rot="-1596330">
            <a:off x="3456063" y="1296505"/>
            <a:ext cx="760308" cy="175889"/>
          </a:xfrm>
          <a:prstGeom prst="rightArrow">
            <a:avLst>
              <a:gd fmla="val 36309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5"/>
          <p:cNvSpPr/>
          <p:nvPr/>
        </p:nvSpPr>
        <p:spPr>
          <a:xfrm rot="2697123">
            <a:off x="5396727" y="1378464"/>
            <a:ext cx="760494" cy="176070"/>
          </a:xfrm>
          <a:prstGeom prst="rightArrow">
            <a:avLst>
              <a:gd fmla="val 36309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5"/>
          <p:cNvSpPr txBox="1"/>
          <p:nvPr/>
        </p:nvSpPr>
        <p:spPr>
          <a:xfrm>
            <a:off x="3910325" y="582100"/>
            <a:ext cx="1867800" cy="738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Click on section headers to pull-up the Reference Panel for that section.</a:t>
            </a:r>
            <a:endParaRPr sz="1200">
              <a:solidFill>
                <a:srgbClr val="FF0000"/>
              </a:solidFill>
            </a:endParaRPr>
          </a:p>
        </p:txBody>
      </p:sp>
      <p:sp>
        <p:nvSpPr>
          <p:cNvPr id="85" name="Google Shape;85;p15"/>
          <p:cNvSpPr/>
          <p:nvPr/>
        </p:nvSpPr>
        <p:spPr>
          <a:xfrm flipH="1" rot="1510025">
            <a:off x="3582996" y="2330206"/>
            <a:ext cx="1424307" cy="257012"/>
          </a:xfrm>
          <a:prstGeom prst="rightArrow">
            <a:avLst>
              <a:gd fmla="val 36309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5"/>
          <p:cNvSpPr/>
          <p:nvPr/>
        </p:nvSpPr>
        <p:spPr>
          <a:xfrm flipH="1" rot="-3044959">
            <a:off x="5002703" y="3646894"/>
            <a:ext cx="499751" cy="90005"/>
          </a:xfrm>
          <a:prstGeom prst="rightArrow">
            <a:avLst>
              <a:gd fmla="val 36309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5"/>
          <p:cNvSpPr txBox="1"/>
          <p:nvPr/>
        </p:nvSpPr>
        <p:spPr>
          <a:xfrm>
            <a:off x="4843075" y="2571750"/>
            <a:ext cx="1867800" cy="1108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0000"/>
                </a:solidFill>
              </a:rPr>
              <a:t>On the first time, select ‘Mission 1a’ preset (don’t make any other changes!), and then click Launch Simulation. This will take you to the Dashboard Screen.</a:t>
            </a:r>
            <a:endParaRPr sz="1000">
              <a:solidFill>
                <a:srgbClr val="FF0000"/>
              </a:solidFill>
            </a:endParaRPr>
          </a:p>
        </p:txBody>
      </p:sp>
      <p:pic>
        <p:nvPicPr>
          <p:cNvPr id="88" name="Google Shape;88;p15"/>
          <p:cNvPicPr preferRelativeResize="0"/>
          <p:nvPr/>
        </p:nvPicPr>
        <p:blipFill rotWithShape="1">
          <a:blip r:embed="rId5">
            <a:alphaModFix/>
          </a:blip>
          <a:srcRect b="39419" l="32700" r="32547" t="40197"/>
          <a:stretch/>
        </p:blipFill>
        <p:spPr>
          <a:xfrm>
            <a:off x="6108325" y="3913750"/>
            <a:ext cx="2780402" cy="1048426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/>
          <p:nvPr/>
        </p:nvSpPr>
        <p:spPr>
          <a:xfrm>
            <a:off x="3638100" y="4389475"/>
            <a:ext cx="2780400" cy="646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0000"/>
                </a:solidFill>
              </a:rPr>
              <a:t>Wait while the pre-calculated simdata is downloaded to your device. This could take several seconds.</a:t>
            </a:r>
            <a:endParaRPr sz="10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50" y="636725"/>
            <a:ext cx="6233148" cy="4007024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6"/>
          <p:cNvSpPr txBox="1"/>
          <p:nvPr>
            <p:ph type="title"/>
          </p:nvPr>
        </p:nvSpPr>
        <p:spPr>
          <a:xfrm>
            <a:off x="831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 Dashboard Screen</a:t>
            </a:r>
            <a:endParaRPr/>
          </a:p>
        </p:txBody>
      </p:sp>
      <p:sp>
        <p:nvSpPr>
          <p:cNvPr id="96" name="Google Shape;96;p16"/>
          <p:cNvSpPr/>
          <p:nvPr/>
        </p:nvSpPr>
        <p:spPr>
          <a:xfrm flipH="1" rot="1165725">
            <a:off x="2219712" y="4633955"/>
            <a:ext cx="760294" cy="175912"/>
          </a:xfrm>
          <a:prstGeom prst="rightArrow">
            <a:avLst>
              <a:gd fmla="val 36309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6"/>
          <p:cNvSpPr/>
          <p:nvPr/>
        </p:nvSpPr>
        <p:spPr>
          <a:xfrm rot="-295254">
            <a:off x="5076478" y="4617251"/>
            <a:ext cx="1189083" cy="209302"/>
          </a:xfrm>
          <a:prstGeom prst="rightArrow">
            <a:avLst>
              <a:gd fmla="val 36309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6"/>
          <p:cNvSpPr txBox="1"/>
          <p:nvPr/>
        </p:nvSpPr>
        <p:spPr>
          <a:xfrm>
            <a:off x="2915075" y="4253900"/>
            <a:ext cx="2426700" cy="738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Use the slider, buttons or arrow keys on your key board to move forward and backward in time.</a:t>
            </a:r>
            <a:endParaRPr sz="1200">
              <a:solidFill>
                <a:srgbClr val="FF0000"/>
              </a:solidFill>
            </a:endParaRPr>
          </a:p>
        </p:txBody>
      </p:sp>
      <p:sp>
        <p:nvSpPr>
          <p:cNvPr id="99" name="Google Shape;99;p16"/>
          <p:cNvSpPr/>
          <p:nvPr/>
        </p:nvSpPr>
        <p:spPr>
          <a:xfrm flipH="1" rot="-2560877">
            <a:off x="3445211" y="2648012"/>
            <a:ext cx="760267" cy="175997"/>
          </a:xfrm>
          <a:prstGeom prst="rightArrow">
            <a:avLst>
              <a:gd fmla="val 36309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6"/>
          <p:cNvSpPr/>
          <p:nvPr/>
        </p:nvSpPr>
        <p:spPr>
          <a:xfrm rot="2560877">
            <a:off x="5290886" y="2648012"/>
            <a:ext cx="760267" cy="175997"/>
          </a:xfrm>
          <a:prstGeom prst="rightArrow">
            <a:avLst>
              <a:gd fmla="val 36309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6"/>
          <p:cNvSpPr txBox="1"/>
          <p:nvPr/>
        </p:nvSpPr>
        <p:spPr>
          <a:xfrm>
            <a:off x="3416375" y="1949250"/>
            <a:ext cx="2426700" cy="738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On the first time, monitor the O</a:t>
            </a:r>
            <a:r>
              <a:rPr baseline="-25000" lang="en" sz="1200">
                <a:solidFill>
                  <a:srgbClr val="FF0000"/>
                </a:solidFill>
              </a:rPr>
              <a:t>2</a:t>
            </a:r>
            <a:r>
              <a:rPr lang="en" sz="1200">
                <a:solidFill>
                  <a:srgbClr val="FF0000"/>
                </a:solidFill>
              </a:rPr>
              <a:t> and CO</a:t>
            </a:r>
            <a:r>
              <a:rPr baseline="-25000" lang="en" sz="1200">
                <a:solidFill>
                  <a:srgbClr val="FF0000"/>
                </a:solidFill>
              </a:rPr>
              <a:t>2</a:t>
            </a:r>
            <a:r>
              <a:rPr lang="en" sz="1200">
                <a:solidFill>
                  <a:srgbClr val="FF0000"/>
                </a:solidFill>
              </a:rPr>
              <a:t> levels </a:t>
            </a:r>
            <a:r>
              <a:rPr lang="en" sz="1200">
                <a:solidFill>
                  <a:srgbClr val="FF0000"/>
                </a:solidFill>
              </a:rPr>
              <a:t>(to left or right) </a:t>
            </a:r>
            <a:r>
              <a:rPr lang="en" sz="1200">
                <a:solidFill>
                  <a:srgbClr val="FF0000"/>
                </a:solidFill>
              </a:rPr>
              <a:t>throughout the simulation.</a:t>
            </a:r>
            <a:endParaRPr sz="12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7"/>
          <p:cNvSpPr txBox="1"/>
          <p:nvPr>
            <p:ph type="title"/>
          </p:nvPr>
        </p:nvSpPr>
        <p:spPr>
          <a:xfrm>
            <a:off x="831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4. Agent Explorer</a:t>
            </a:r>
            <a:endParaRPr/>
          </a:p>
        </p:txBody>
      </p:sp>
      <p:pic>
        <p:nvPicPr>
          <p:cNvPr id="107" name="Google Shape;107;p17"/>
          <p:cNvPicPr preferRelativeResize="0"/>
          <p:nvPr/>
        </p:nvPicPr>
        <p:blipFill rotWithShape="1">
          <a:blip r:embed="rId3">
            <a:alphaModFix/>
          </a:blip>
          <a:srcRect b="40366" l="49058" r="31432" t="16152"/>
          <a:stretch/>
        </p:blipFill>
        <p:spPr>
          <a:xfrm>
            <a:off x="2843799" y="1726725"/>
            <a:ext cx="1311652" cy="182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7"/>
          <p:cNvPicPr preferRelativeResize="0"/>
          <p:nvPr/>
        </p:nvPicPr>
        <p:blipFill rotWithShape="1">
          <a:blip r:embed="rId4">
            <a:alphaModFix/>
          </a:blip>
          <a:srcRect b="54886" l="51691" r="33699" t="16576"/>
          <a:stretch/>
        </p:blipFill>
        <p:spPr>
          <a:xfrm>
            <a:off x="1547725" y="1726725"/>
            <a:ext cx="1202324" cy="1467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7"/>
          <p:cNvPicPr preferRelativeResize="0"/>
          <p:nvPr/>
        </p:nvPicPr>
        <p:blipFill rotWithShape="1">
          <a:blip r:embed="rId5">
            <a:alphaModFix/>
          </a:blip>
          <a:srcRect b="57316" l="51879" r="33510" t="16575"/>
          <a:stretch/>
        </p:blipFill>
        <p:spPr>
          <a:xfrm>
            <a:off x="251650" y="1726725"/>
            <a:ext cx="1202324" cy="134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7"/>
          <p:cNvSpPr txBox="1"/>
          <p:nvPr/>
        </p:nvSpPr>
        <p:spPr>
          <a:xfrm>
            <a:off x="320088" y="855625"/>
            <a:ext cx="3810000" cy="738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From any panel on the Dashboard Screen, click the menu icon and select ‘Change Panel’. Then select ‘Agent Explorer’ from the drop-down menu.</a:t>
            </a:r>
            <a:endParaRPr sz="1200">
              <a:solidFill>
                <a:srgbClr val="FF0000"/>
              </a:solidFill>
            </a:endParaRPr>
          </a:p>
        </p:txBody>
      </p:sp>
      <p:pic>
        <p:nvPicPr>
          <p:cNvPr id="111" name="Google Shape;11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67800" y="1498125"/>
            <a:ext cx="4354499" cy="3116994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7"/>
          <p:cNvSpPr txBox="1"/>
          <p:nvPr/>
        </p:nvSpPr>
        <p:spPr>
          <a:xfrm>
            <a:off x="4467802" y="855625"/>
            <a:ext cx="4354500" cy="554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From this panel, you can select which Agent to display (left), and which field to plot for the current agent (right).</a:t>
            </a:r>
            <a:endParaRPr sz="1200">
              <a:solidFill>
                <a:srgbClr val="FF0000"/>
              </a:solidFill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4572001" y="4474500"/>
            <a:ext cx="2699400" cy="554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Add or remove items from the plot by clicking them on the legend.</a:t>
            </a:r>
            <a:endParaRPr sz="12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 txBox="1"/>
          <p:nvPr>
            <p:ph type="title"/>
          </p:nvPr>
        </p:nvSpPr>
        <p:spPr>
          <a:xfrm>
            <a:off x="831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</a:t>
            </a:r>
            <a:r>
              <a:rPr lang="en"/>
              <a:t>. Fullscreen</a:t>
            </a:r>
            <a:endParaRPr/>
          </a:p>
        </p:txBody>
      </p:sp>
      <p:pic>
        <p:nvPicPr>
          <p:cNvPr id="119" name="Google Shape;119;p18"/>
          <p:cNvPicPr preferRelativeResize="0"/>
          <p:nvPr/>
        </p:nvPicPr>
        <p:blipFill rotWithShape="1">
          <a:blip r:embed="rId3">
            <a:alphaModFix/>
          </a:blip>
          <a:srcRect b="57316" l="51879" r="33510" t="16575"/>
          <a:stretch/>
        </p:blipFill>
        <p:spPr>
          <a:xfrm>
            <a:off x="396300" y="1626625"/>
            <a:ext cx="1928402" cy="215382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8"/>
          <p:cNvSpPr txBox="1"/>
          <p:nvPr/>
        </p:nvSpPr>
        <p:spPr>
          <a:xfrm>
            <a:off x="320094" y="855625"/>
            <a:ext cx="1928400" cy="923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From any panel on the Dashboard Screen, click the menu icon and select ‘Maximize Panel’.</a:t>
            </a:r>
            <a:endParaRPr sz="1200">
              <a:solidFill>
                <a:srgbClr val="FF0000"/>
              </a:solidFill>
            </a:endParaRPr>
          </a:p>
        </p:txBody>
      </p:sp>
      <p:pic>
        <p:nvPicPr>
          <p:cNvPr id="121" name="Google Shape;121;p18"/>
          <p:cNvPicPr preferRelativeResize="0"/>
          <p:nvPr/>
        </p:nvPicPr>
        <p:blipFill rotWithShape="1">
          <a:blip r:embed="rId4">
            <a:alphaModFix/>
          </a:blip>
          <a:srcRect b="0" l="0" r="0" t="11441"/>
          <a:stretch/>
        </p:blipFill>
        <p:spPr>
          <a:xfrm>
            <a:off x="2547867" y="1409725"/>
            <a:ext cx="6524308" cy="3610976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8"/>
          <p:cNvSpPr txBox="1"/>
          <p:nvPr/>
        </p:nvSpPr>
        <p:spPr>
          <a:xfrm>
            <a:off x="2992575" y="761925"/>
            <a:ext cx="5634900" cy="738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This will display the entire </a:t>
            </a:r>
            <a:r>
              <a:rPr lang="en" sz="1200">
                <a:solidFill>
                  <a:srgbClr val="FF0000"/>
                </a:solidFill>
              </a:rPr>
              <a:t>simulation</a:t>
            </a:r>
            <a:r>
              <a:rPr lang="en" sz="1200">
                <a:solidFill>
                  <a:srgbClr val="FF0000"/>
                </a:solidFill>
              </a:rPr>
              <a:t>, or as much as has been loaded (for custom simulations). For long simulations like Biosphere 2, it may take several seconds to load and react to changes, depending on your machine.</a:t>
            </a:r>
            <a:endParaRPr sz="12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9"/>
          <p:cNvPicPr preferRelativeResize="0"/>
          <p:nvPr/>
        </p:nvPicPr>
        <p:blipFill rotWithShape="1">
          <a:blip r:embed="rId3">
            <a:alphaModFix/>
          </a:blip>
          <a:srcRect b="0" l="0" r="0" t="78531"/>
          <a:stretch/>
        </p:blipFill>
        <p:spPr>
          <a:xfrm>
            <a:off x="3679375" y="4418977"/>
            <a:ext cx="5455974" cy="644576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9"/>
          <p:cNvSpPr txBox="1"/>
          <p:nvPr>
            <p:ph type="title"/>
          </p:nvPr>
        </p:nvSpPr>
        <p:spPr>
          <a:xfrm>
            <a:off x="831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6. Custom Simulations</a:t>
            </a:r>
            <a:endParaRPr/>
          </a:p>
        </p:txBody>
      </p:sp>
      <p:pic>
        <p:nvPicPr>
          <p:cNvPr id="129" name="Google Shape;129;p19"/>
          <p:cNvPicPr preferRelativeResize="0"/>
          <p:nvPr/>
        </p:nvPicPr>
        <p:blipFill rotWithShape="1">
          <a:blip r:embed="rId4">
            <a:alphaModFix/>
          </a:blip>
          <a:srcRect b="0" l="0" r="0" t="11284"/>
          <a:stretch/>
        </p:blipFill>
        <p:spPr>
          <a:xfrm>
            <a:off x="1001675" y="952500"/>
            <a:ext cx="5455974" cy="30251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30" name="Google Shape;130;p19"/>
          <p:cNvSpPr txBox="1"/>
          <p:nvPr/>
        </p:nvSpPr>
        <p:spPr>
          <a:xfrm>
            <a:off x="213150" y="2571750"/>
            <a:ext cx="2410200" cy="923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After exploring Mission 1a, go back to the Configuration Screen by </a:t>
            </a:r>
            <a:r>
              <a:rPr lang="en" sz="1200">
                <a:solidFill>
                  <a:srgbClr val="FF0000"/>
                </a:solidFill>
              </a:rPr>
              <a:t>navigating</a:t>
            </a:r>
            <a:r>
              <a:rPr lang="en" sz="1200">
                <a:solidFill>
                  <a:srgbClr val="FF0000"/>
                </a:solidFill>
              </a:rPr>
              <a:t> ‘back’ in your browser.</a:t>
            </a:r>
            <a:endParaRPr sz="1200">
              <a:solidFill>
                <a:srgbClr val="FF0000"/>
              </a:solidFill>
            </a:endParaRPr>
          </a:p>
        </p:txBody>
      </p:sp>
      <p:sp>
        <p:nvSpPr>
          <p:cNvPr id="131" name="Google Shape;131;p19"/>
          <p:cNvSpPr/>
          <p:nvPr/>
        </p:nvSpPr>
        <p:spPr>
          <a:xfrm flipH="1" rot="-1596330">
            <a:off x="3582238" y="1421405"/>
            <a:ext cx="760308" cy="175889"/>
          </a:xfrm>
          <a:prstGeom prst="rightArrow">
            <a:avLst>
              <a:gd fmla="val 36309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9"/>
          <p:cNvSpPr txBox="1"/>
          <p:nvPr/>
        </p:nvSpPr>
        <p:spPr>
          <a:xfrm>
            <a:off x="3700850" y="636725"/>
            <a:ext cx="2710500" cy="738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Scroll through the different sections, read the reference material, and make any desired changes.</a:t>
            </a:r>
            <a:endParaRPr sz="1200">
              <a:solidFill>
                <a:srgbClr val="FF0000"/>
              </a:solidFill>
            </a:endParaRPr>
          </a:p>
        </p:txBody>
      </p:sp>
      <p:sp>
        <p:nvSpPr>
          <p:cNvPr id="133" name="Google Shape;133;p19"/>
          <p:cNvSpPr/>
          <p:nvPr/>
        </p:nvSpPr>
        <p:spPr>
          <a:xfrm flipH="1" rot="-1596330">
            <a:off x="3582238" y="3307030"/>
            <a:ext cx="760308" cy="175889"/>
          </a:xfrm>
          <a:prstGeom prst="rightArrow">
            <a:avLst>
              <a:gd fmla="val 36309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9"/>
          <p:cNvSpPr txBox="1"/>
          <p:nvPr/>
        </p:nvSpPr>
        <p:spPr>
          <a:xfrm>
            <a:off x="3781425" y="2491100"/>
            <a:ext cx="3744900" cy="923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When you’re ready, click ‘Launch Simulation’. For custom simulations, you will be taken </a:t>
            </a:r>
            <a:r>
              <a:rPr lang="en" sz="1200">
                <a:solidFill>
                  <a:srgbClr val="FF0000"/>
                </a:solidFill>
              </a:rPr>
              <a:t>directly</a:t>
            </a:r>
            <a:r>
              <a:rPr lang="en" sz="1200">
                <a:solidFill>
                  <a:srgbClr val="FF0000"/>
                </a:solidFill>
              </a:rPr>
              <a:t> to the Dashbaord (no loading message), and data will be sent to you from our severs as it is calculated.</a:t>
            </a:r>
            <a:endParaRPr sz="1200">
              <a:solidFill>
                <a:srgbClr val="FF0000"/>
              </a:solidFill>
            </a:endParaRPr>
          </a:p>
        </p:txBody>
      </p:sp>
      <p:sp>
        <p:nvSpPr>
          <p:cNvPr id="135" name="Google Shape;135;p19"/>
          <p:cNvSpPr/>
          <p:nvPr/>
        </p:nvSpPr>
        <p:spPr>
          <a:xfrm flipH="1" rot="-1596330">
            <a:off x="4191838" y="4690880"/>
            <a:ext cx="760308" cy="175889"/>
          </a:xfrm>
          <a:prstGeom prst="rightArrow">
            <a:avLst>
              <a:gd fmla="val 36309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9"/>
          <p:cNvSpPr txBox="1"/>
          <p:nvPr/>
        </p:nvSpPr>
        <p:spPr>
          <a:xfrm>
            <a:off x="4783725" y="3763150"/>
            <a:ext cx="3497700" cy="1108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The slider bar at the bottom of the Dashboard Screen indicates how many steps have been calculated, and how many are remaining. Depending the simulation, this can take up to 5 minutes to complete.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